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4" r:id="rId3"/>
  </p:sldMasterIdLst>
  <p:notesMasterIdLst>
    <p:notesMasterId r:id="rId62"/>
  </p:notesMasterIdLst>
  <p:sldIdLst>
    <p:sldId id="256" r:id="rId4"/>
    <p:sldId id="257" r:id="rId5"/>
    <p:sldId id="304" r:id="rId6"/>
    <p:sldId id="289" r:id="rId7"/>
    <p:sldId id="290" r:id="rId8"/>
    <p:sldId id="291" r:id="rId9"/>
    <p:sldId id="292" r:id="rId10"/>
    <p:sldId id="294" r:id="rId11"/>
    <p:sldId id="341" r:id="rId12"/>
    <p:sldId id="317" r:id="rId13"/>
    <p:sldId id="318" r:id="rId14"/>
    <p:sldId id="319" r:id="rId15"/>
    <p:sldId id="320" r:id="rId16"/>
    <p:sldId id="321" r:id="rId17"/>
    <p:sldId id="322" r:id="rId18"/>
    <p:sldId id="271" r:id="rId19"/>
    <p:sldId id="295" r:id="rId20"/>
    <p:sldId id="277" r:id="rId21"/>
    <p:sldId id="335" r:id="rId22"/>
    <p:sldId id="336" r:id="rId23"/>
    <p:sldId id="280" r:id="rId24"/>
    <p:sldId id="337" r:id="rId25"/>
    <p:sldId id="276" r:id="rId26"/>
    <p:sldId id="284" r:id="rId27"/>
    <p:sldId id="278" r:id="rId28"/>
    <p:sldId id="285" r:id="rId29"/>
    <p:sldId id="265" r:id="rId30"/>
    <p:sldId id="267" r:id="rId31"/>
    <p:sldId id="266" r:id="rId32"/>
    <p:sldId id="264" r:id="rId33"/>
    <p:sldId id="263" r:id="rId34"/>
    <p:sldId id="262" r:id="rId35"/>
    <p:sldId id="261" r:id="rId36"/>
    <p:sldId id="302" r:id="rId37"/>
    <p:sldId id="305" r:id="rId38"/>
    <p:sldId id="288" r:id="rId39"/>
    <p:sldId id="297" r:id="rId40"/>
    <p:sldId id="309" r:id="rId41"/>
    <p:sldId id="310" r:id="rId42"/>
    <p:sldId id="308" r:id="rId43"/>
    <p:sldId id="311" r:id="rId44"/>
    <p:sldId id="312" r:id="rId45"/>
    <p:sldId id="313" r:id="rId46"/>
    <p:sldId id="314" r:id="rId47"/>
    <p:sldId id="268" r:id="rId48"/>
    <p:sldId id="328" r:id="rId49"/>
    <p:sldId id="333" r:id="rId50"/>
    <p:sldId id="334" r:id="rId51"/>
    <p:sldId id="329" r:id="rId52"/>
    <p:sldId id="330" r:id="rId53"/>
    <p:sldId id="331" r:id="rId54"/>
    <p:sldId id="332" r:id="rId55"/>
    <p:sldId id="323" r:id="rId56"/>
    <p:sldId id="324" r:id="rId57"/>
    <p:sldId id="325" r:id="rId58"/>
    <p:sldId id="327" r:id="rId59"/>
    <p:sldId id="315" r:id="rId60"/>
    <p:sldId id="316"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A20E20"/>
    <a:srgbClr val="C00000"/>
    <a:srgbClr val="922A23"/>
    <a:srgbClr val="FFFFFF"/>
    <a:srgbClr val="A94C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1" autoAdjust="0"/>
    <p:restoredTop sz="85117" autoAdjust="0"/>
  </p:normalViewPr>
  <p:slideViewPr>
    <p:cSldViewPr snapToGrid="0">
      <p:cViewPr varScale="1">
        <p:scale>
          <a:sx n="73" d="100"/>
          <a:sy n="73" d="100"/>
        </p:scale>
        <p:origin x="1070"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2916" y="6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BFCCA-6E16-9444-94D2-2F03C2C1B1D3}" type="datetimeFigureOut">
              <a:rPr kumimoji="1" lang="zh-CN" altLang="en-US" smtClean="0"/>
              <a:t>2022/12/16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F6E12-2397-E940-B0D4-330CF03B1C5C}" type="slidenum">
              <a:rPr kumimoji="1" lang="zh-CN" altLang="en-US" smtClean="0"/>
              <a:t>‹#›</a:t>
            </a:fld>
            <a:endParaRPr kumimoji="1" lang="zh-CN" altLang="en-US"/>
          </a:p>
        </p:txBody>
      </p:sp>
    </p:spTree>
    <p:extLst>
      <p:ext uri="{BB962C8B-B14F-4D97-AF65-F5344CB8AC3E}">
        <p14:creationId xmlns:p14="http://schemas.microsoft.com/office/powerpoint/2010/main" val="2471757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36</a:t>
            </a:fld>
            <a:endParaRPr kumimoji="1" lang="zh-CN" altLang="en-US"/>
          </a:p>
        </p:txBody>
      </p:sp>
    </p:spTree>
    <p:extLst>
      <p:ext uri="{BB962C8B-B14F-4D97-AF65-F5344CB8AC3E}">
        <p14:creationId xmlns:p14="http://schemas.microsoft.com/office/powerpoint/2010/main" val="1089873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37</a:t>
            </a:fld>
            <a:endParaRPr kumimoji="1" lang="zh-CN" altLang="en-US"/>
          </a:p>
        </p:txBody>
      </p:sp>
    </p:spTree>
    <p:extLst>
      <p:ext uri="{BB962C8B-B14F-4D97-AF65-F5344CB8AC3E}">
        <p14:creationId xmlns:p14="http://schemas.microsoft.com/office/powerpoint/2010/main" val="276786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38</a:t>
            </a:fld>
            <a:endParaRPr kumimoji="1" lang="zh-CN" altLang="en-US"/>
          </a:p>
        </p:txBody>
      </p:sp>
    </p:spTree>
    <p:extLst>
      <p:ext uri="{BB962C8B-B14F-4D97-AF65-F5344CB8AC3E}">
        <p14:creationId xmlns:p14="http://schemas.microsoft.com/office/powerpoint/2010/main" val="306956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39</a:t>
            </a:fld>
            <a:endParaRPr kumimoji="1" lang="zh-CN" altLang="en-US"/>
          </a:p>
        </p:txBody>
      </p:sp>
    </p:spTree>
    <p:extLst>
      <p:ext uri="{BB962C8B-B14F-4D97-AF65-F5344CB8AC3E}">
        <p14:creationId xmlns:p14="http://schemas.microsoft.com/office/powerpoint/2010/main" val="2944346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40</a:t>
            </a:fld>
            <a:endParaRPr kumimoji="1" lang="zh-CN" altLang="en-US"/>
          </a:p>
        </p:txBody>
      </p:sp>
    </p:spTree>
    <p:extLst>
      <p:ext uri="{BB962C8B-B14F-4D97-AF65-F5344CB8AC3E}">
        <p14:creationId xmlns:p14="http://schemas.microsoft.com/office/powerpoint/2010/main" val="3830351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recommendation 5, we came up with a target customer image, we should focus on male who is over 75 years old and live in FL or CA.</a:t>
            </a:r>
          </a:p>
          <a:p>
            <a:r>
              <a:rPr kumimoji="1" lang="en-US" altLang="zh-CN" dirty="0"/>
              <a:t>For gender, compared to females, males have a higher mortality rate. According to different age groups, people who are over 75 years old are the most vulnerable group. And both </a:t>
            </a:r>
            <a:r>
              <a:rPr kumimoji="1" lang="en-US" altLang="zh-CN" dirty="0" err="1"/>
              <a:t>fl</a:t>
            </a:r>
            <a:r>
              <a:rPr kumimoji="1" lang="en-US" altLang="zh-CN" dirty="0"/>
              <a:t> and CA are experiencing a high percentage of death rate compared to other states.</a:t>
            </a:r>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41</a:t>
            </a:fld>
            <a:endParaRPr kumimoji="1" lang="zh-CN" altLang="en-US"/>
          </a:p>
        </p:txBody>
      </p:sp>
    </p:spTree>
    <p:extLst>
      <p:ext uri="{BB962C8B-B14F-4D97-AF65-F5344CB8AC3E}">
        <p14:creationId xmlns:p14="http://schemas.microsoft.com/office/powerpoint/2010/main" val="1336370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42</a:t>
            </a:fld>
            <a:endParaRPr kumimoji="1" lang="zh-CN" altLang="en-US"/>
          </a:p>
        </p:txBody>
      </p:sp>
    </p:spTree>
    <p:extLst>
      <p:ext uri="{BB962C8B-B14F-4D97-AF65-F5344CB8AC3E}">
        <p14:creationId xmlns:p14="http://schemas.microsoft.com/office/powerpoint/2010/main" val="3643708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43</a:t>
            </a:fld>
            <a:endParaRPr kumimoji="1" lang="zh-CN" altLang="en-US"/>
          </a:p>
        </p:txBody>
      </p:sp>
    </p:spTree>
    <p:extLst>
      <p:ext uri="{BB962C8B-B14F-4D97-AF65-F5344CB8AC3E}">
        <p14:creationId xmlns:p14="http://schemas.microsoft.com/office/powerpoint/2010/main" val="170430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44</a:t>
            </a:fld>
            <a:endParaRPr kumimoji="1" lang="zh-CN" altLang="en-US"/>
          </a:p>
        </p:txBody>
      </p:sp>
    </p:spTree>
    <p:extLst>
      <p:ext uri="{BB962C8B-B14F-4D97-AF65-F5344CB8AC3E}">
        <p14:creationId xmlns:p14="http://schemas.microsoft.com/office/powerpoint/2010/main" val="446070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10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522eb7919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5522eb7919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order to further explore the factors that will influence the mortality rate. We utilized generalized bass model instead of the continuous bass model. GBM is the extension of the bass model, and this extension handles variable—vaccines which allow us to see the influence of vaccines on death. We can further examine the new deaths to be influenced not only by infections but also by whether people taking the vaccine or </a:t>
            </a:r>
            <a:r>
              <a:rPr kumimoji="1" lang="en-US" altLang="zh-CN" dirty="0" err="1"/>
              <a:t>not.There</a:t>
            </a:r>
            <a:r>
              <a:rPr kumimoji="1" lang="en-US" altLang="zh-CN" dirty="0"/>
              <a:t> is a big difference compared to bass model which is the t star, t star equals to original t plus a vaccine factor. After we train the data and come up with best parameters, we found that b is negative. While b is negative, the whole vaccine factor becomes negative which makes t star is smaller than t.</a:t>
            </a:r>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30</a:t>
            </a:fld>
            <a:endParaRPr kumimoji="1" lang="zh-CN" altLang="en-US"/>
          </a:p>
        </p:txBody>
      </p:sp>
    </p:spTree>
    <p:extLst>
      <p:ext uri="{BB962C8B-B14F-4D97-AF65-F5344CB8AC3E}">
        <p14:creationId xmlns:p14="http://schemas.microsoft.com/office/powerpoint/2010/main" val="3627633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Based on the result that t* is smaller than t, we can conclude that vaccines effectively slower the speed of new death. According to the table and chart, when point B C D are much higher than A, thus when in the same period, the number of new death with the vaccine is way smaller</a:t>
            </a:r>
            <a:r>
              <a:rPr kumimoji="1" lang="zh-CN" altLang="en-US" dirty="0"/>
              <a:t> </a:t>
            </a:r>
            <a:r>
              <a:rPr kumimoji="1" lang="en-US" altLang="zh-CN" dirty="0"/>
              <a:t>than without the vaccine. Again,</a:t>
            </a:r>
            <a:r>
              <a:rPr lang="en" altLang="zh-CN" b="0" i="0" u="none" strike="noStrike" dirty="0">
                <a:solidFill>
                  <a:srgbClr val="101214"/>
                </a:solidFill>
                <a:effectLst/>
                <a:latin typeface="PingFang SC" panose="020B0400000000000000" pitchFamily="34" charset="-122"/>
                <a:ea typeface="PingFang SC" panose="020B0400000000000000" pitchFamily="34" charset="-122"/>
              </a:rPr>
              <a:t>administration of vaccine is effective.</a:t>
            </a:r>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31</a:t>
            </a:fld>
            <a:endParaRPr kumimoji="1" lang="zh-CN" altLang="en-US"/>
          </a:p>
        </p:txBody>
      </p:sp>
    </p:spTree>
    <p:extLst>
      <p:ext uri="{BB962C8B-B14F-4D97-AF65-F5344CB8AC3E}">
        <p14:creationId xmlns:p14="http://schemas.microsoft.com/office/powerpoint/2010/main" val="4107295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According to the evaluation visualization, the blue bar chart represent the predictive death, and the red line chart represent the actual total death. After we confirm the effectiveness of the administration of the vaccine, we use the training data to predict the total death in October which is around 9163, and the actual death for October is 10,787. The is a difference around 1600.</a:t>
            </a:r>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32</a:t>
            </a:fld>
            <a:endParaRPr kumimoji="1" lang="zh-CN" altLang="en-US"/>
          </a:p>
        </p:txBody>
      </p:sp>
    </p:spTree>
    <p:extLst>
      <p:ext uri="{BB962C8B-B14F-4D97-AF65-F5344CB8AC3E}">
        <p14:creationId xmlns:p14="http://schemas.microsoft.com/office/powerpoint/2010/main" val="1574073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 take a closer look at the vaccine, this line chart is showing the number of people who take the different vaccines, and the majority of people choose to take Pfizer. Besides that, there are maps showing the percentage with at least one dose and the percentage with  completed doses, it is obvious that both north and southeast areas have lower percentages</a:t>
            </a:r>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33</a:t>
            </a:fld>
            <a:endParaRPr kumimoji="1" lang="zh-CN" altLang="en-US"/>
          </a:p>
        </p:txBody>
      </p:sp>
    </p:spTree>
    <p:extLst>
      <p:ext uri="{BB962C8B-B14F-4D97-AF65-F5344CB8AC3E}">
        <p14:creationId xmlns:p14="http://schemas.microsoft.com/office/powerpoint/2010/main" val="2238033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5522eb7919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5522eb7919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DF6E12-2397-E940-B0D4-330CF03B1C5C}" type="slidenum">
              <a:rPr kumimoji="1" lang="zh-CN" altLang="en-US" smtClean="0"/>
              <a:t>35</a:t>
            </a:fld>
            <a:endParaRPr kumimoji="1" lang="zh-CN" altLang="en-US"/>
          </a:p>
        </p:txBody>
      </p:sp>
    </p:spTree>
    <p:extLst>
      <p:ext uri="{BB962C8B-B14F-4D97-AF65-F5344CB8AC3E}">
        <p14:creationId xmlns:p14="http://schemas.microsoft.com/office/powerpoint/2010/main" val="328517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CBB66-3BE6-D810-4DFA-99FE88151849}"/>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7196FF6-F7E6-1624-825E-F3CA47143D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349D50E-0A3A-6858-4B68-A621091816E1}"/>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5" name="页脚占位符 4">
            <a:extLst>
              <a:ext uri="{FF2B5EF4-FFF2-40B4-BE49-F238E27FC236}">
                <a16:creationId xmlns:a16="http://schemas.microsoft.com/office/drawing/2014/main" id="{C4E9F871-7351-CF74-CC2E-53DF66CE23A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E9E75B7-C34E-F155-244A-A82EB7616D58}"/>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265889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EC8DA-9D9B-615E-C5E9-D334C9655E6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4952A2C-F14D-90A3-0626-CF90C57688D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6B133F5-A545-9153-3E64-5CDCE500368A}"/>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5" name="页脚占位符 4">
            <a:extLst>
              <a:ext uri="{FF2B5EF4-FFF2-40B4-BE49-F238E27FC236}">
                <a16:creationId xmlns:a16="http://schemas.microsoft.com/office/drawing/2014/main" id="{BD4F9E0D-5118-1A9D-75EF-39D117FCED5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70E9E8C-A8BC-FF1A-F04A-1E1FA2D57146}"/>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970616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F177F-190B-56FA-4A7B-A955AC2B2AE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6BC5562-E2D5-92F4-48C1-CE80DEFD1E0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545E79C-9291-F7E8-E760-045748461E4A}"/>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5" name="页脚占位符 4">
            <a:extLst>
              <a:ext uri="{FF2B5EF4-FFF2-40B4-BE49-F238E27FC236}">
                <a16:creationId xmlns:a16="http://schemas.microsoft.com/office/drawing/2014/main" id="{7E39A8E6-F4F6-5128-C197-19B3775FC47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2E6CE7B-6445-B83A-09B2-25B60B52C54E}"/>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3465165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5924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039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285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0415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2216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1213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9839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9492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FC2B9-61F1-8559-5902-56A670E6D46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0FC4A8E-B8E4-763B-A88C-95CDF899EC8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292A7BF-E10A-EEBE-17A0-7C2153EABB38}"/>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5" name="页脚占位符 4">
            <a:extLst>
              <a:ext uri="{FF2B5EF4-FFF2-40B4-BE49-F238E27FC236}">
                <a16:creationId xmlns:a16="http://schemas.microsoft.com/office/drawing/2014/main" id="{2E9A6095-AB7F-B5E5-9481-90F503B5B2B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0B41BF2-D8FA-1EB1-71F1-84EC784047F7}"/>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630235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8027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7984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5358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p:nvPr/>
        </p:nvSpPr>
        <p:spPr>
          <a:xfrm flipH="1">
            <a:off x="633" y="-19567"/>
            <a:ext cx="12192000" cy="68776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0" name="Google Shape;10;p2"/>
          <p:cNvSpPr/>
          <p:nvPr/>
        </p:nvSpPr>
        <p:spPr>
          <a:xfrm>
            <a:off x="1578400" y="0"/>
            <a:ext cx="10614000" cy="55260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1" name="Google Shape;11;p2"/>
          <p:cNvSpPr/>
          <p:nvPr/>
        </p:nvSpPr>
        <p:spPr>
          <a:xfrm>
            <a:off x="0" y="2532632"/>
            <a:ext cx="2100000" cy="4325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2" name="Google Shape;12;p2"/>
          <p:cNvSpPr txBox="1">
            <a:spLocks noGrp="1"/>
          </p:cNvSpPr>
          <p:nvPr>
            <p:ph type="ctrTitle"/>
          </p:nvPr>
        </p:nvSpPr>
        <p:spPr>
          <a:xfrm>
            <a:off x="6262900" y="1760300"/>
            <a:ext cx="482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8000">
                <a:solidFill>
                  <a:schemeClr val="lt1"/>
                </a:solidFill>
              </a:defRPr>
            </a:lvl1pPr>
            <a:lvl2pPr lvl="1" rtl="0">
              <a:spcBef>
                <a:spcPts val="0"/>
              </a:spcBef>
              <a:spcAft>
                <a:spcPts val="0"/>
              </a:spcAft>
              <a:buClr>
                <a:srgbClr val="434343"/>
              </a:buClr>
              <a:buSzPts val="5200"/>
              <a:buNone/>
              <a:defRPr sz="6933">
                <a:solidFill>
                  <a:srgbClr val="434343"/>
                </a:solidFill>
              </a:defRPr>
            </a:lvl2pPr>
            <a:lvl3pPr lvl="2" rtl="0">
              <a:spcBef>
                <a:spcPts val="0"/>
              </a:spcBef>
              <a:spcAft>
                <a:spcPts val="0"/>
              </a:spcAft>
              <a:buClr>
                <a:srgbClr val="434343"/>
              </a:buClr>
              <a:buSzPts val="5200"/>
              <a:buNone/>
              <a:defRPr sz="6933">
                <a:solidFill>
                  <a:srgbClr val="434343"/>
                </a:solidFill>
              </a:defRPr>
            </a:lvl3pPr>
            <a:lvl4pPr lvl="3" rtl="0">
              <a:spcBef>
                <a:spcPts val="0"/>
              </a:spcBef>
              <a:spcAft>
                <a:spcPts val="0"/>
              </a:spcAft>
              <a:buClr>
                <a:srgbClr val="434343"/>
              </a:buClr>
              <a:buSzPts val="5200"/>
              <a:buNone/>
              <a:defRPr sz="6933">
                <a:solidFill>
                  <a:srgbClr val="434343"/>
                </a:solidFill>
              </a:defRPr>
            </a:lvl4pPr>
            <a:lvl5pPr lvl="4" rtl="0">
              <a:spcBef>
                <a:spcPts val="0"/>
              </a:spcBef>
              <a:spcAft>
                <a:spcPts val="0"/>
              </a:spcAft>
              <a:buClr>
                <a:srgbClr val="434343"/>
              </a:buClr>
              <a:buSzPts val="5200"/>
              <a:buNone/>
              <a:defRPr sz="6933">
                <a:solidFill>
                  <a:srgbClr val="434343"/>
                </a:solidFill>
              </a:defRPr>
            </a:lvl5pPr>
            <a:lvl6pPr lvl="5" rtl="0">
              <a:spcBef>
                <a:spcPts val="0"/>
              </a:spcBef>
              <a:spcAft>
                <a:spcPts val="0"/>
              </a:spcAft>
              <a:buClr>
                <a:srgbClr val="434343"/>
              </a:buClr>
              <a:buSzPts val="5200"/>
              <a:buNone/>
              <a:defRPr sz="6933">
                <a:solidFill>
                  <a:srgbClr val="434343"/>
                </a:solidFill>
              </a:defRPr>
            </a:lvl6pPr>
            <a:lvl7pPr lvl="6" rtl="0">
              <a:spcBef>
                <a:spcPts val="0"/>
              </a:spcBef>
              <a:spcAft>
                <a:spcPts val="0"/>
              </a:spcAft>
              <a:buClr>
                <a:srgbClr val="434343"/>
              </a:buClr>
              <a:buSzPts val="5200"/>
              <a:buNone/>
              <a:defRPr sz="6933">
                <a:solidFill>
                  <a:srgbClr val="434343"/>
                </a:solidFill>
              </a:defRPr>
            </a:lvl7pPr>
            <a:lvl8pPr lvl="7" rtl="0">
              <a:spcBef>
                <a:spcPts val="0"/>
              </a:spcBef>
              <a:spcAft>
                <a:spcPts val="0"/>
              </a:spcAft>
              <a:buClr>
                <a:srgbClr val="434343"/>
              </a:buClr>
              <a:buSzPts val="5200"/>
              <a:buNone/>
              <a:defRPr sz="6933">
                <a:solidFill>
                  <a:srgbClr val="434343"/>
                </a:solidFill>
              </a:defRPr>
            </a:lvl8pPr>
            <a:lvl9pPr lvl="8" rtl="0">
              <a:spcBef>
                <a:spcPts val="0"/>
              </a:spcBef>
              <a:spcAft>
                <a:spcPts val="0"/>
              </a:spcAft>
              <a:buClr>
                <a:srgbClr val="434343"/>
              </a:buClr>
              <a:buSzPts val="5200"/>
              <a:buNone/>
              <a:defRPr sz="6933">
                <a:solidFill>
                  <a:srgbClr val="434343"/>
                </a:solidFill>
              </a:defRPr>
            </a:lvl9pPr>
          </a:lstStyle>
          <a:p>
            <a:endParaRPr/>
          </a:p>
        </p:txBody>
      </p:sp>
      <p:sp>
        <p:nvSpPr>
          <p:cNvPr id="13" name="Google Shape;13;p2"/>
          <p:cNvSpPr txBox="1">
            <a:spLocks noGrp="1"/>
          </p:cNvSpPr>
          <p:nvPr>
            <p:ph type="subTitle" idx="1"/>
          </p:nvPr>
        </p:nvSpPr>
        <p:spPr>
          <a:xfrm>
            <a:off x="7882433" y="3970400"/>
            <a:ext cx="32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None/>
              <a:defRPr>
                <a:solidFill>
                  <a:schemeClr val="lt1"/>
                </a:solidFill>
              </a:defRPr>
            </a:lvl1pPr>
            <a:lvl2pPr lvl="1" algn="r" rtl="0">
              <a:lnSpc>
                <a:spcPct val="100000"/>
              </a:lnSpc>
              <a:spcBef>
                <a:spcPts val="0"/>
              </a:spcBef>
              <a:spcAft>
                <a:spcPts val="0"/>
              </a:spcAft>
              <a:buClr>
                <a:srgbClr val="434343"/>
              </a:buClr>
              <a:buSzPts val="2800"/>
              <a:buNone/>
              <a:defRPr sz="3733">
                <a:solidFill>
                  <a:srgbClr val="434343"/>
                </a:solidFill>
              </a:defRPr>
            </a:lvl2pPr>
            <a:lvl3pPr lvl="2" algn="r" rtl="0">
              <a:lnSpc>
                <a:spcPct val="100000"/>
              </a:lnSpc>
              <a:spcBef>
                <a:spcPts val="0"/>
              </a:spcBef>
              <a:spcAft>
                <a:spcPts val="0"/>
              </a:spcAft>
              <a:buClr>
                <a:srgbClr val="434343"/>
              </a:buClr>
              <a:buSzPts val="2800"/>
              <a:buNone/>
              <a:defRPr sz="3733">
                <a:solidFill>
                  <a:srgbClr val="434343"/>
                </a:solidFill>
              </a:defRPr>
            </a:lvl3pPr>
            <a:lvl4pPr lvl="3" algn="r" rtl="0">
              <a:lnSpc>
                <a:spcPct val="100000"/>
              </a:lnSpc>
              <a:spcBef>
                <a:spcPts val="0"/>
              </a:spcBef>
              <a:spcAft>
                <a:spcPts val="0"/>
              </a:spcAft>
              <a:buClr>
                <a:srgbClr val="434343"/>
              </a:buClr>
              <a:buSzPts val="2800"/>
              <a:buNone/>
              <a:defRPr sz="3733">
                <a:solidFill>
                  <a:srgbClr val="434343"/>
                </a:solidFill>
              </a:defRPr>
            </a:lvl4pPr>
            <a:lvl5pPr lvl="4" algn="r" rtl="0">
              <a:lnSpc>
                <a:spcPct val="100000"/>
              </a:lnSpc>
              <a:spcBef>
                <a:spcPts val="0"/>
              </a:spcBef>
              <a:spcAft>
                <a:spcPts val="0"/>
              </a:spcAft>
              <a:buClr>
                <a:srgbClr val="434343"/>
              </a:buClr>
              <a:buSzPts val="2800"/>
              <a:buNone/>
              <a:defRPr sz="3733">
                <a:solidFill>
                  <a:srgbClr val="434343"/>
                </a:solidFill>
              </a:defRPr>
            </a:lvl5pPr>
            <a:lvl6pPr lvl="5" algn="r" rtl="0">
              <a:lnSpc>
                <a:spcPct val="100000"/>
              </a:lnSpc>
              <a:spcBef>
                <a:spcPts val="0"/>
              </a:spcBef>
              <a:spcAft>
                <a:spcPts val="0"/>
              </a:spcAft>
              <a:buClr>
                <a:srgbClr val="434343"/>
              </a:buClr>
              <a:buSzPts val="2800"/>
              <a:buNone/>
              <a:defRPr sz="3733">
                <a:solidFill>
                  <a:srgbClr val="434343"/>
                </a:solidFill>
              </a:defRPr>
            </a:lvl6pPr>
            <a:lvl7pPr lvl="6" algn="r" rtl="0">
              <a:lnSpc>
                <a:spcPct val="100000"/>
              </a:lnSpc>
              <a:spcBef>
                <a:spcPts val="0"/>
              </a:spcBef>
              <a:spcAft>
                <a:spcPts val="0"/>
              </a:spcAft>
              <a:buClr>
                <a:srgbClr val="434343"/>
              </a:buClr>
              <a:buSzPts val="2800"/>
              <a:buNone/>
              <a:defRPr sz="3733">
                <a:solidFill>
                  <a:srgbClr val="434343"/>
                </a:solidFill>
              </a:defRPr>
            </a:lvl7pPr>
            <a:lvl8pPr lvl="7" algn="r" rtl="0">
              <a:lnSpc>
                <a:spcPct val="100000"/>
              </a:lnSpc>
              <a:spcBef>
                <a:spcPts val="0"/>
              </a:spcBef>
              <a:spcAft>
                <a:spcPts val="0"/>
              </a:spcAft>
              <a:buClr>
                <a:srgbClr val="434343"/>
              </a:buClr>
              <a:buSzPts val="2800"/>
              <a:buNone/>
              <a:defRPr sz="3733">
                <a:solidFill>
                  <a:srgbClr val="434343"/>
                </a:solidFill>
              </a:defRPr>
            </a:lvl8pPr>
            <a:lvl9pPr lvl="8" algn="r" rtl="0">
              <a:lnSpc>
                <a:spcPct val="100000"/>
              </a:lnSpc>
              <a:spcBef>
                <a:spcPts val="0"/>
              </a:spcBef>
              <a:spcAft>
                <a:spcPts val="0"/>
              </a:spcAft>
              <a:buClr>
                <a:srgbClr val="434343"/>
              </a:buClr>
              <a:buSzPts val="2800"/>
              <a:buNone/>
              <a:defRPr sz="3733">
                <a:solidFill>
                  <a:srgbClr val="434343"/>
                </a:solidFill>
              </a:defRPr>
            </a:lvl9pPr>
          </a:lstStyle>
          <a:p>
            <a:endParaRPr/>
          </a:p>
        </p:txBody>
      </p:sp>
    </p:spTree>
    <p:extLst>
      <p:ext uri="{BB962C8B-B14F-4D97-AF65-F5344CB8AC3E}">
        <p14:creationId xmlns:p14="http://schemas.microsoft.com/office/powerpoint/2010/main" val="1076618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design 1">
  <p:cSld name="Headline design 1">
    <p:spTree>
      <p:nvGrpSpPr>
        <p:cNvPr id="1" name="Shape 14"/>
        <p:cNvGrpSpPr/>
        <p:nvPr/>
      </p:nvGrpSpPr>
      <p:grpSpPr>
        <a:xfrm>
          <a:off x="0" y="0"/>
          <a:ext cx="0" cy="0"/>
          <a:chOff x="0" y="0"/>
          <a:chExt cx="0" cy="0"/>
        </a:xfrm>
      </p:grpSpPr>
      <p:sp>
        <p:nvSpPr>
          <p:cNvPr id="15" name="Google Shape;15;p3"/>
          <p:cNvSpPr/>
          <p:nvPr/>
        </p:nvSpPr>
        <p:spPr>
          <a:xfrm>
            <a:off x="0" y="-9800"/>
            <a:ext cx="12192000" cy="68776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6" name="Google Shape;16;p3"/>
          <p:cNvSpPr/>
          <p:nvPr/>
        </p:nvSpPr>
        <p:spPr>
          <a:xfrm flipH="1">
            <a:off x="233" y="0"/>
            <a:ext cx="10614000" cy="55260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7" name="Google Shape;17;p3"/>
          <p:cNvSpPr/>
          <p:nvPr/>
        </p:nvSpPr>
        <p:spPr>
          <a:xfrm flipH="1">
            <a:off x="10092633" y="2532632"/>
            <a:ext cx="2100000" cy="4325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8" name="Google Shape;18;p3"/>
          <p:cNvSpPr txBox="1">
            <a:spLocks noGrp="1"/>
          </p:cNvSpPr>
          <p:nvPr>
            <p:ph type="ctrTitle"/>
          </p:nvPr>
        </p:nvSpPr>
        <p:spPr>
          <a:xfrm flipH="1">
            <a:off x="4050967" y="1914267"/>
            <a:ext cx="3674400" cy="256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endParaRPr/>
          </a:p>
        </p:txBody>
      </p:sp>
      <p:sp>
        <p:nvSpPr>
          <p:cNvPr id="19" name="Google Shape;19;p3"/>
          <p:cNvSpPr txBox="1">
            <a:spLocks noGrp="1"/>
          </p:cNvSpPr>
          <p:nvPr>
            <p:ph type="title" idx="2" hasCustomPrompt="1"/>
          </p:nvPr>
        </p:nvSpPr>
        <p:spPr>
          <a:xfrm flipH="1">
            <a:off x="8101305" y="3110533"/>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9600"/>
              <a:buNone/>
              <a:defRPr sz="12800">
                <a:solidFill>
                  <a:schemeClr val="lt1"/>
                </a:solidFill>
              </a:defRPr>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0" name="Google Shape;20;p3"/>
          <p:cNvCxnSpPr/>
          <p:nvPr/>
        </p:nvCxnSpPr>
        <p:spPr>
          <a:xfrm>
            <a:off x="7939800" y="0"/>
            <a:ext cx="0" cy="42160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972378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line design 2">
  <p:cSld name="Headline design 2">
    <p:spTree>
      <p:nvGrpSpPr>
        <p:cNvPr id="1" name="Shape 21"/>
        <p:cNvGrpSpPr/>
        <p:nvPr/>
      </p:nvGrpSpPr>
      <p:grpSpPr>
        <a:xfrm>
          <a:off x="0" y="0"/>
          <a:ext cx="0" cy="0"/>
          <a:chOff x="0" y="0"/>
          <a:chExt cx="0" cy="0"/>
        </a:xfrm>
      </p:grpSpPr>
      <p:sp>
        <p:nvSpPr>
          <p:cNvPr id="22" name="Google Shape;22;p4"/>
          <p:cNvSpPr/>
          <p:nvPr/>
        </p:nvSpPr>
        <p:spPr>
          <a:xfrm flipH="1">
            <a:off x="633" y="-9800"/>
            <a:ext cx="12192000" cy="68776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23" name="Google Shape;23;p4"/>
          <p:cNvSpPr/>
          <p:nvPr/>
        </p:nvSpPr>
        <p:spPr>
          <a:xfrm>
            <a:off x="1578400" y="0"/>
            <a:ext cx="10614000" cy="55260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24" name="Google Shape;24;p4"/>
          <p:cNvSpPr/>
          <p:nvPr/>
        </p:nvSpPr>
        <p:spPr>
          <a:xfrm>
            <a:off x="0" y="2532632"/>
            <a:ext cx="2100000" cy="4325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25" name="Google Shape;25;p4"/>
          <p:cNvSpPr txBox="1">
            <a:spLocks noGrp="1"/>
          </p:cNvSpPr>
          <p:nvPr>
            <p:ph type="ctrTitle"/>
          </p:nvPr>
        </p:nvSpPr>
        <p:spPr>
          <a:xfrm>
            <a:off x="4467267" y="1914267"/>
            <a:ext cx="3674400" cy="256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endParaRPr/>
          </a:p>
        </p:txBody>
      </p:sp>
      <p:sp>
        <p:nvSpPr>
          <p:cNvPr id="26" name="Google Shape;26;p4"/>
          <p:cNvSpPr txBox="1">
            <a:spLocks noGrp="1"/>
          </p:cNvSpPr>
          <p:nvPr>
            <p:ph type="title" idx="2" hasCustomPrompt="1"/>
          </p:nvPr>
        </p:nvSpPr>
        <p:spPr>
          <a:xfrm>
            <a:off x="118928" y="3110533"/>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9600"/>
              <a:buNone/>
              <a:defRPr sz="12800">
                <a:solidFill>
                  <a:schemeClr val="lt1"/>
                </a:solidFill>
              </a:defRPr>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4"/>
          <p:cNvCxnSpPr/>
          <p:nvPr/>
        </p:nvCxnSpPr>
        <p:spPr>
          <a:xfrm>
            <a:off x="4252833" y="0"/>
            <a:ext cx="0" cy="42160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745404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eadline design 3">
  <p:cSld name="Headline design 3">
    <p:spTree>
      <p:nvGrpSpPr>
        <p:cNvPr id="1" name="Shape 28"/>
        <p:cNvGrpSpPr/>
        <p:nvPr/>
      </p:nvGrpSpPr>
      <p:grpSpPr>
        <a:xfrm>
          <a:off x="0" y="0"/>
          <a:ext cx="0" cy="0"/>
          <a:chOff x="0" y="0"/>
          <a:chExt cx="0" cy="0"/>
        </a:xfrm>
      </p:grpSpPr>
      <p:sp>
        <p:nvSpPr>
          <p:cNvPr id="29" name="Google Shape;29;p5"/>
          <p:cNvSpPr/>
          <p:nvPr/>
        </p:nvSpPr>
        <p:spPr>
          <a:xfrm flipH="1">
            <a:off x="633" y="-9800"/>
            <a:ext cx="12192000" cy="68776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30" name="Google Shape;30;p5"/>
          <p:cNvSpPr/>
          <p:nvPr/>
        </p:nvSpPr>
        <p:spPr>
          <a:xfrm>
            <a:off x="7923033" y="-9800"/>
            <a:ext cx="4269200" cy="2063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31" name="Google Shape;31;p5"/>
          <p:cNvSpPr/>
          <p:nvPr/>
        </p:nvSpPr>
        <p:spPr>
          <a:xfrm>
            <a:off x="0" y="1200800"/>
            <a:ext cx="8749200" cy="56572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32" name="Google Shape;32;p5"/>
          <p:cNvSpPr txBox="1">
            <a:spLocks noGrp="1"/>
          </p:cNvSpPr>
          <p:nvPr>
            <p:ph type="ctrTitle"/>
          </p:nvPr>
        </p:nvSpPr>
        <p:spPr>
          <a:xfrm>
            <a:off x="4467267" y="3387400"/>
            <a:ext cx="4052800" cy="256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endParaRPr/>
          </a:p>
        </p:txBody>
      </p:sp>
      <p:sp>
        <p:nvSpPr>
          <p:cNvPr id="33" name="Google Shape;33;p5"/>
          <p:cNvSpPr txBox="1">
            <a:spLocks noGrp="1"/>
          </p:cNvSpPr>
          <p:nvPr>
            <p:ph type="title" idx="2" hasCustomPrompt="1"/>
          </p:nvPr>
        </p:nvSpPr>
        <p:spPr>
          <a:xfrm>
            <a:off x="118928" y="45836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9600"/>
              <a:buNone/>
              <a:defRPr sz="12800">
                <a:solidFill>
                  <a:schemeClr val="lt1"/>
                </a:solidFill>
              </a:defRPr>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34" name="Google Shape;34;p5"/>
          <p:cNvCxnSpPr/>
          <p:nvPr/>
        </p:nvCxnSpPr>
        <p:spPr>
          <a:xfrm>
            <a:off x="4252833" y="-14167"/>
            <a:ext cx="0" cy="57032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876056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Headline design 4">
  <p:cSld name="Headline design 4">
    <p:spTree>
      <p:nvGrpSpPr>
        <p:cNvPr id="1" name="Shape 35"/>
        <p:cNvGrpSpPr/>
        <p:nvPr/>
      </p:nvGrpSpPr>
      <p:grpSpPr>
        <a:xfrm>
          <a:off x="0" y="0"/>
          <a:ext cx="0" cy="0"/>
          <a:chOff x="0" y="0"/>
          <a:chExt cx="0" cy="0"/>
        </a:xfrm>
      </p:grpSpPr>
      <p:sp>
        <p:nvSpPr>
          <p:cNvPr id="36" name="Google Shape;36;p6"/>
          <p:cNvSpPr/>
          <p:nvPr/>
        </p:nvSpPr>
        <p:spPr>
          <a:xfrm>
            <a:off x="0" y="-9800"/>
            <a:ext cx="12192000" cy="68776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37" name="Google Shape;37;p6"/>
          <p:cNvSpPr/>
          <p:nvPr/>
        </p:nvSpPr>
        <p:spPr>
          <a:xfrm flipH="1">
            <a:off x="400" y="-9800"/>
            <a:ext cx="4269200" cy="2063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38" name="Google Shape;38;p6"/>
          <p:cNvSpPr/>
          <p:nvPr/>
        </p:nvSpPr>
        <p:spPr>
          <a:xfrm flipH="1">
            <a:off x="3443433" y="1200800"/>
            <a:ext cx="8749200" cy="56572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39" name="Google Shape;39;p6"/>
          <p:cNvSpPr txBox="1">
            <a:spLocks noGrp="1"/>
          </p:cNvSpPr>
          <p:nvPr>
            <p:ph type="ctrTitle"/>
          </p:nvPr>
        </p:nvSpPr>
        <p:spPr>
          <a:xfrm flipH="1">
            <a:off x="3503767" y="3387400"/>
            <a:ext cx="4221600" cy="256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endParaRPr/>
          </a:p>
        </p:txBody>
      </p:sp>
      <p:sp>
        <p:nvSpPr>
          <p:cNvPr id="40" name="Google Shape;40;p6"/>
          <p:cNvSpPr txBox="1">
            <a:spLocks noGrp="1"/>
          </p:cNvSpPr>
          <p:nvPr>
            <p:ph type="title" idx="2" hasCustomPrompt="1"/>
          </p:nvPr>
        </p:nvSpPr>
        <p:spPr>
          <a:xfrm flipH="1">
            <a:off x="8101033" y="3145363"/>
            <a:ext cx="3504800" cy="3034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9600"/>
              <a:buNone/>
              <a:defRPr sz="12800">
                <a:solidFill>
                  <a:schemeClr val="lt1"/>
                </a:solidFill>
              </a:defRPr>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41" name="Google Shape;41;p6"/>
          <p:cNvCxnSpPr/>
          <p:nvPr/>
        </p:nvCxnSpPr>
        <p:spPr>
          <a:xfrm>
            <a:off x="7939800" y="-14167"/>
            <a:ext cx="0" cy="57032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2018047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eadline design 6">
  <p:cSld name="Headline design 6">
    <p:spTree>
      <p:nvGrpSpPr>
        <p:cNvPr id="1" name="Shape 49"/>
        <p:cNvGrpSpPr/>
        <p:nvPr/>
      </p:nvGrpSpPr>
      <p:grpSpPr>
        <a:xfrm>
          <a:off x="0" y="0"/>
          <a:ext cx="0" cy="0"/>
          <a:chOff x="0" y="0"/>
          <a:chExt cx="0" cy="0"/>
        </a:xfrm>
      </p:grpSpPr>
      <p:sp>
        <p:nvSpPr>
          <p:cNvPr id="50" name="Google Shape;50;p8"/>
          <p:cNvSpPr/>
          <p:nvPr/>
        </p:nvSpPr>
        <p:spPr>
          <a:xfrm flipH="1">
            <a:off x="0" y="-9800"/>
            <a:ext cx="12192000" cy="68776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51" name="Google Shape;51;p8"/>
          <p:cNvSpPr/>
          <p:nvPr/>
        </p:nvSpPr>
        <p:spPr>
          <a:xfrm>
            <a:off x="0" y="424833"/>
            <a:ext cx="4269200" cy="2063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52" name="Google Shape;52;p8"/>
          <p:cNvSpPr/>
          <p:nvPr/>
        </p:nvSpPr>
        <p:spPr>
          <a:xfrm>
            <a:off x="1721400" y="836400"/>
            <a:ext cx="8749200" cy="51852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53" name="Google Shape;53;p8"/>
          <p:cNvSpPr txBox="1">
            <a:spLocks noGrp="1"/>
          </p:cNvSpPr>
          <p:nvPr>
            <p:ph type="ctrTitle"/>
          </p:nvPr>
        </p:nvSpPr>
        <p:spPr>
          <a:xfrm>
            <a:off x="6298767" y="2730467"/>
            <a:ext cx="3265600" cy="256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endParaRPr/>
          </a:p>
        </p:txBody>
      </p:sp>
      <p:sp>
        <p:nvSpPr>
          <p:cNvPr id="54" name="Google Shape;54;p8"/>
          <p:cNvSpPr txBox="1">
            <a:spLocks noGrp="1"/>
          </p:cNvSpPr>
          <p:nvPr>
            <p:ph type="title" idx="2" hasCustomPrompt="1"/>
          </p:nvPr>
        </p:nvSpPr>
        <p:spPr>
          <a:xfrm>
            <a:off x="2418300" y="2488429"/>
            <a:ext cx="3504800" cy="3034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9600"/>
              <a:buNone/>
              <a:defRPr sz="12800">
                <a:solidFill>
                  <a:schemeClr val="lt1"/>
                </a:solidFill>
              </a:defRPr>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55" name="Google Shape;55;p8"/>
          <p:cNvCxnSpPr>
            <a:stCxn id="50" idx="0"/>
          </p:cNvCxnSpPr>
          <p:nvPr/>
        </p:nvCxnSpPr>
        <p:spPr>
          <a:xfrm flipH="1">
            <a:off x="6084400" y="-9800"/>
            <a:ext cx="11600" cy="50420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259658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body text">
  <p:cSld name="Title + body text">
    <p:spTree>
      <p:nvGrpSpPr>
        <p:cNvPr id="1" name="Shape 56"/>
        <p:cNvGrpSpPr/>
        <p:nvPr/>
      </p:nvGrpSpPr>
      <p:grpSpPr>
        <a:xfrm>
          <a:off x="0" y="0"/>
          <a:ext cx="0" cy="0"/>
          <a:chOff x="0" y="0"/>
          <a:chExt cx="0" cy="0"/>
        </a:xfrm>
      </p:grpSpPr>
      <p:sp>
        <p:nvSpPr>
          <p:cNvPr id="57" name="Google Shape;57;p9"/>
          <p:cNvSpPr/>
          <p:nvPr/>
        </p:nvSpPr>
        <p:spPr>
          <a:xfrm>
            <a:off x="0" y="-19567"/>
            <a:ext cx="12192000" cy="68776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58" name="Google Shape;58;p9"/>
          <p:cNvSpPr/>
          <p:nvPr/>
        </p:nvSpPr>
        <p:spPr>
          <a:xfrm>
            <a:off x="0" y="1304433"/>
            <a:ext cx="12192000" cy="42296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008275"/>
              </a:solidFill>
              <a:latin typeface="Apple Braille"/>
            </a:endParaRPr>
          </a:p>
        </p:txBody>
      </p:sp>
      <p:sp>
        <p:nvSpPr>
          <p:cNvPr id="59" name="Google Shape;59;p9"/>
          <p:cNvSpPr txBox="1">
            <a:spLocks noGrp="1"/>
          </p:cNvSpPr>
          <p:nvPr>
            <p:ph type="body" idx="1"/>
          </p:nvPr>
        </p:nvSpPr>
        <p:spPr>
          <a:xfrm>
            <a:off x="856067" y="1927800"/>
            <a:ext cx="7077600" cy="3220800"/>
          </a:xfrm>
          <a:prstGeom prst="rect">
            <a:avLst/>
          </a:prstGeom>
        </p:spPr>
        <p:txBody>
          <a:bodyPr spcFirstLastPara="1" wrap="square" lIns="91425" tIns="91425" rIns="91425" bIns="91425" anchor="t" anchorCtr="0">
            <a:noAutofit/>
          </a:bodyPr>
          <a:lstStyle>
            <a:lvl1pPr marL="609585" lvl="0" indent="-372524" rtl="0">
              <a:spcBef>
                <a:spcPts val="400"/>
              </a:spcBef>
              <a:spcAft>
                <a:spcPts val="0"/>
              </a:spcAft>
              <a:buClr>
                <a:schemeClr val="lt1"/>
              </a:buClr>
              <a:buSzPts val="800"/>
              <a:buFont typeface="Nunito Light"/>
              <a:buChar char="◂"/>
              <a:defRPr>
                <a:solidFill>
                  <a:schemeClr val="lt1"/>
                </a:solidFill>
              </a:defRPr>
            </a:lvl1pPr>
            <a:lvl2pPr marL="1219170" lvl="1" indent="-406390" rtl="0">
              <a:spcBef>
                <a:spcPts val="0"/>
              </a:spcBef>
              <a:spcAft>
                <a:spcPts val="0"/>
              </a:spcAft>
              <a:buClr>
                <a:schemeClr val="lt1"/>
              </a:buClr>
              <a:buSzPts val="1200"/>
              <a:buFont typeface="Nunito Light"/>
              <a:buChar char="◂"/>
              <a:defRPr>
                <a:solidFill>
                  <a:schemeClr val="lt1"/>
                </a:solidFill>
              </a:defRPr>
            </a:lvl2pPr>
            <a:lvl3pPr marL="1828754" lvl="2" indent="-406390" rtl="0">
              <a:spcBef>
                <a:spcPts val="2133"/>
              </a:spcBef>
              <a:spcAft>
                <a:spcPts val="0"/>
              </a:spcAft>
              <a:buClr>
                <a:schemeClr val="lt1"/>
              </a:buClr>
              <a:buSzPts val="1200"/>
              <a:buFont typeface="Nunito Light"/>
              <a:buChar char="◂"/>
              <a:defRPr>
                <a:solidFill>
                  <a:schemeClr val="lt1"/>
                </a:solidFill>
              </a:defRPr>
            </a:lvl3pPr>
            <a:lvl4pPr marL="2438339" lvl="3" indent="-406390" rtl="0">
              <a:spcBef>
                <a:spcPts val="2133"/>
              </a:spcBef>
              <a:spcAft>
                <a:spcPts val="0"/>
              </a:spcAft>
              <a:buClr>
                <a:schemeClr val="lt1"/>
              </a:buClr>
              <a:buSzPts val="1200"/>
              <a:buFont typeface="Nunito Light"/>
              <a:buChar char="◂"/>
              <a:defRPr>
                <a:solidFill>
                  <a:schemeClr val="lt1"/>
                </a:solidFill>
              </a:defRPr>
            </a:lvl4pPr>
            <a:lvl5pPr marL="3047924" lvl="4" indent="-406390" rtl="0">
              <a:spcBef>
                <a:spcPts val="2133"/>
              </a:spcBef>
              <a:spcAft>
                <a:spcPts val="0"/>
              </a:spcAft>
              <a:buClr>
                <a:schemeClr val="lt1"/>
              </a:buClr>
              <a:buSzPts val="1200"/>
              <a:buFont typeface="Nunito Light"/>
              <a:buChar char="○"/>
              <a:defRPr>
                <a:solidFill>
                  <a:schemeClr val="lt1"/>
                </a:solidFill>
              </a:defRPr>
            </a:lvl5pPr>
            <a:lvl6pPr marL="3657509" lvl="5" indent="-406390" rtl="0">
              <a:spcBef>
                <a:spcPts val="2133"/>
              </a:spcBef>
              <a:spcAft>
                <a:spcPts val="0"/>
              </a:spcAft>
              <a:buClr>
                <a:schemeClr val="lt1"/>
              </a:buClr>
              <a:buSzPts val="1200"/>
              <a:buFont typeface="Nunito Light"/>
              <a:buChar char="■"/>
              <a:defRPr>
                <a:solidFill>
                  <a:schemeClr val="lt1"/>
                </a:solidFill>
              </a:defRPr>
            </a:lvl6pPr>
            <a:lvl7pPr marL="4267093" lvl="6" indent="-406390" rtl="0">
              <a:spcBef>
                <a:spcPts val="2133"/>
              </a:spcBef>
              <a:spcAft>
                <a:spcPts val="0"/>
              </a:spcAft>
              <a:buClr>
                <a:schemeClr val="lt1"/>
              </a:buClr>
              <a:buSzPts val="1200"/>
              <a:buFont typeface="Nunito Light"/>
              <a:buChar char="●"/>
              <a:defRPr>
                <a:solidFill>
                  <a:schemeClr val="lt1"/>
                </a:solidFill>
              </a:defRPr>
            </a:lvl7pPr>
            <a:lvl8pPr marL="4876678" lvl="7" indent="-406390" rtl="0">
              <a:spcBef>
                <a:spcPts val="2133"/>
              </a:spcBef>
              <a:spcAft>
                <a:spcPts val="0"/>
              </a:spcAft>
              <a:buClr>
                <a:schemeClr val="lt1"/>
              </a:buClr>
              <a:buSzPts val="1200"/>
              <a:buFont typeface="Nunito Light"/>
              <a:buChar char="○"/>
              <a:defRPr>
                <a:solidFill>
                  <a:schemeClr val="lt1"/>
                </a:solidFill>
              </a:defRPr>
            </a:lvl8pPr>
            <a:lvl9pPr marL="5486263" lvl="8" indent="-406390" rtl="0">
              <a:spcBef>
                <a:spcPts val="2133"/>
              </a:spcBef>
              <a:spcAft>
                <a:spcPts val="2133"/>
              </a:spcAft>
              <a:buClr>
                <a:schemeClr val="lt1"/>
              </a:buClr>
              <a:buSzPts val="1200"/>
              <a:buFont typeface="Nunito Light"/>
              <a:buChar char="■"/>
              <a:defRPr>
                <a:solidFill>
                  <a:schemeClr val="lt1"/>
                </a:solidFill>
              </a:defRPr>
            </a:lvl9pPr>
          </a:lstStyle>
          <a:p>
            <a:endParaRPr/>
          </a:p>
        </p:txBody>
      </p:sp>
      <p:sp>
        <p:nvSpPr>
          <p:cNvPr id="60" name="Google Shape;60;p9"/>
          <p:cNvSpPr txBox="1">
            <a:spLocks noGrp="1"/>
          </p:cNvSpPr>
          <p:nvPr>
            <p:ph type="title"/>
          </p:nvPr>
        </p:nvSpPr>
        <p:spPr>
          <a:xfrm>
            <a:off x="9347297" y="1683567"/>
            <a:ext cx="2027600" cy="119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61" name="Google Shape;61;p9"/>
          <p:cNvSpPr/>
          <p:nvPr/>
        </p:nvSpPr>
        <p:spPr>
          <a:xfrm flipH="1">
            <a:off x="0" y="0"/>
            <a:ext cx="402000" cy="68580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Tree>
    <p:extLst>
      <p:ext uri="{BB962C8B-B14F-4D97-AF65-F5344CB8AC3E}">
        <p14:creationId xmlns:p14="http://schemas.microsoft.com/office/powerpoint/2010/main" val="1052761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2EA25-E416-B14F-A6F5-6D56DA1ED05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9CA7447-1ADD-5F7F-FE64-28960436D8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5AB11A4-F46A-C351-2694-10501BDEB987}"/>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5" name="页脚占位符 4">
            <a:extLst>
              <a:ext uri="{FF2B5EF4-FFF2-40B4-BE49-F238E27FC236}">
                <a16:creationId xmlns:a16="http://schemas.microsoft.com/office/drawing/2014/main" id="{0BD9F9CA-1433-AC08-6B89-E4F3B550919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09F4AA7-CE3A-4C18-5660-B3D01A7C5B3D}"/>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42080367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 Title + text">
  <p:cSld name="Image + Title + text">
    <p:spTree>
      <p:nvGrpSpPr>
        <p:cNvPr id="1" name="Shape 62"/>
        <p:cNvGrpSpPr/>
        <p:nvPr/>
      </p:nvGrpSpPr>
      <p:grpSpPr>
        <a:xfrm>
          <a:off x="0" y="0"/>
          <a:ext cx="0" cy="0"/>
          <a:chOff x="0" y="0"/>
          <a:chExt cx="0" cy="0"/>
        </a:xfrm>
      </p:grpSpPr>
      <p:sp>
        <p:nvSpPr>
          <p:cNvPr id="63" name="Google Shape;63;p10"/>
          <p:cNvSpPr/>
          <p:nvPr/>
        </p:nvSpPr>
        <p:spPr>
          <a:xfrm>
            <a:off x="0" y="-19567"/>
            <a:ext cx="12192000" cy="68776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64" name="Google Shape;64;p10"/>
          <p:cNvSpPr/>
          <p:nvPr/>
        </p:nvSpPr>
        <p:spPr>
          <a:xfrm>
            <a:off x="0" y="1304433"/>
            <a:ext cx="12192000" cy="42296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008275"/>
              </a:solidFill>
              <a:latin typeface="Apple Braille"/>
            </a:endParaRPr>
          </a:p>
        </p:txBody>
      </p:sp>
      <p:sp>
        <p:nvSpPr>
          <p:cNvPr id="65" name="Google Shape;65;p10"/>
          <p:cNvSpPr txBox="1">
            <a:spLocks noGrp="1"/>
          </p:cNvSpPr>
          <p:nvPr>
            <p:ph type="title"/>
          </p:nvPr>
        </p:nvSpPr>
        <p:spPr>
          <a:xfrm>
            <a:off x="2235399" y="2831200"/>
            <a:ext cx="3796000" cy="1195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66" name="Google Shape;66;p10"/>
          <p:cNvSpPr txBox="1">
            <a:spLocks noGrp="1"/>
          </p:cNvSpPr>
          <p:nvPr>
            <p:ph type="subTitle" idx="1"/>
          </p:nvPr>
        </p:nvSpPr>
        <p:spPr>
          <a:xfrm flipH="1">
            <a:off x="6389696" y="2649000"/>
            <a:ext cx="3508000" cy="156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rgbClr val="434343"/>
              </a:buClr>
              <a:buSzPts val="2800"/>
              <a:buNone/>
              <a:defRPr sz="3733">
                <a:solidFill>
                  <a:srgbClr val="434343"/>
                </a:solidFill>
              </a:defRPr>
            </a:lvl2pPr>
            <a:lvl3pPr lvl="2" rtl="0">
              <a:lnSpc>
                <a:spcPct val="100000"/>
              </a:lnSpc>
              <a:spcBef>
                <a:spcPts val="0"/>
              </a:spcBef>
              <a:spcAft>
                <a:spcPts val="0"/>
              </a:spcAft>
              <a:buClr>
                <a:srgbClr val="434343"/>
              </a:buClr>
              <a:buSzPts val="2800"/>
              <a:buNone/>
              <a:defRPr sz="3733">
                <a:solidFill>
                  <a:srgbClr val="434343"/>
                </a:solidFill>
              </a:defRPr>
            </a:lvl3pPr>
            <a:lvl4pPr lvl="3" rtl="0">
              <a:lnSpc>
                <a:spcPct val="100000"/>
              </a:lnSpc>
              <a:spcBef>
                <a:spcPts val="0"/>
              </a:spcBef>
              <a:spcAft>
                <a:spcPts val="0"/>
              </a:spcAft>
              <a:buClr>
                <a:srgbClr val="434343"/>
              </a:buClr>
              <a:buSzPts val="2800"/>
              <a:buNone/>
              <a:defRPr sz="3733">
                <a:solidFill>
                  <a:srgbClr val="434343"/>
                </a:solidFill>
              </a:defRPr>
            </a:lvl4pPr>
            <a:lvl5pPr lvl="4" rtl="0">
              <a:lnSpc>
                <a:spcPct val="100000"/>
              </a:lnSpc>
              <a:spcBef>
                <a:spcPts val="0"/>
              </a:spcBef>
              <a:spcAft>
                <a:spcPts val="0"/>
              </a:spcAft>
              <a:buClr>
                <a:srgbClr val="434343"/>
              </a:buClr>
              <a:buSzPts val="2800"/>
              <a:buNone/>
              <a:defRPr sz="3733">
                <a:solidFill>
                  <a:srgbClr val="434343"/>
                </a:solidFill>
              </a:defRPr>
            </a:lvl5pPr>
            <a:lvl6pPr lvl="5" rtl="0">
              <a:lnSpc>
                <a:spcPct val="100000"/>
              </a:lnSpc>
              <a:spcBef>
                <a:spcPts val="0"/>
              </a:spcBef>
              <a:spcAft>
                <a:spcPts val="0"/>
              </a:spcAft>
              <a:buClr>
                <a:srgbClr val="434343"/>
              </a:buClr>
              <a:buSzPts val="2800"/>
              <a:buNone/>
              <a:defRPr sz="3733">
                <a:solidFill>
                  <a:srgbClr val="434343"/>
                </a:solidFill>
              </a:defRPr>
            </a:lvl6pPr>
            <a:lvl7pPr lvl="6" rtl="0">
              <a:lnSpc>
                <a:spcPct val="100000"/>
              </a:lnSpc>
              <a:spcBef>
                <a:spcPts val="0"/>
              </a:spcBef>
              <a:spcAft>
                <a:spcPts val="0"/>
              </a:spcAft>
              <a:buClr>
                <a:srgbClr val="434343"/>
              </a:buClr>
              <a:buSzPts val="2800"/>
              <a:buNone/>
              <a:defRPr sz="3733">
                <a:solidFill>
                  <a:srgbClr val="434343"/>
                </a:solidFill>
              </a:defRPr>
            </a:lvl7pPr>
            <a:lvl8pPr lvl="7" rtl="0">
              <a:lnSpc>
                <a:spcPct val="100000"/>
              </a:lnSpc>
              <a:spcBef>
                <a:spcPts val="0"/>
              </a:spcBef>
              <a:spcAft>
                <a:spcPts val="0"/>
              </a:spcAft>
              <a:buClr>
                <a:srgbClr val="434343"/>
              </a:buClr>
              <a:buSzPts val="2800"/>
              <a:buNone/>
              <a:defRPr sz="3733">
                <a:solidFill>
                  <a:srgbClr val="434343"/>
                </a:solidFill>
              </a:defRPr>
            </a:lvl8pPr>
            <a:lvl9pPr lvl="8" rtl="0">
              <a:lnSpc>
                <a:spcPct val="100000"/>
              </a:lnSpc>
              <a:spcBef>
                <a:spcPts val="0"/>
              </a:spcBef>
              <a:spcAft>
                <a:spcPts val="0"/>
              </a:spcAft>
              <a:buClr>
                <a:srgbClr val="434343"/>
              </a:buClr>
              <a:buSzPts val="2800"/>
              <a:buNone/>
              <a:defRPr sz="3733">
                <a:solidFill>
                  <a:srgbClr val="434343"/>
                </a:solidFill>
              </a:defRPr>
            </a:lvl9pPr>
          </a:lstStyle>
          <a:p>
            <a:endParaRPr/>
          </a:p>
        </p:txBody>
      </p:sp>
      <p:sp>
        <p:nvSpPr>
          <p:cNvPr id="67" name="Google Shape;67;p10"/>
          <p:cNvSpPr/>
          <p:nvPr/>
        </p:nvSpPr>
        <p:spPr>
          <a:xfrm flipH="1">
            <a:off x="0" y="0"/>
            <a:ext cx="6170400" cy="4132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Tree>
    <p:extLst>
      <p:ext uri="{BB962C8B-B14F-4D97-AF65-F5344CB8AC3E}">
        <p14:creationId xmlns:p14="http://schemas.microsoft.com/office/powerpoint/2010/main" val="696773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lumns" type="titleOnly">
  <p:cSld name="Two columns">
    <p:bg>
      <p:bgPr>
        <a:noFill/>
        <a:effectLst/>
      </p:bgPr>
    </p:bg>
    <p:spTree>
      <p:nvGrpSpPr>
        <p:cNvPr id="1" name="Shape 68"/>
        <p:cNvGrpSpPr/>
        <p:nvPr/>
      </p:nvGrpSpPr>
      <p:grpSpPr>
        <a:xfrm>
          <a:off x="0" y="0"/>
          <a:ext cx="0" cy="0"/>
          <a:chOff x="0" y="0"/>
          <a:chExt cx="0" cy="0"/>
        </a:xfrm>
      </p:grpSpPr>
      <p:sp>
        <p:nvSpPr>
          <p:cNvPr id="69" name="Google Shape;69;p11"/>
          <p:cNvSpPr/>
          <p:nvPr/>
        </p:nvSpPr>
        <p:spPr>
          <a:xfrm>
            <a:off x="6080567" y="628633"/>
            <a:ext cx="6116400" cy="56008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70" name="Google Shape;70;p11"/>
          <p:cNvSpPr/>
          <p:nvPr/>
        </p:nvSpPr>
        <p:spPr>
          <a:xfrm>
            <a:off x="-10000" y="628633"/>
            <a:ext cx="6116400" cy="56008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71" name="Google Shape;71;p11"/>
          <p:cNvSpPr txBox="1">
            <a:spLocks noGrp="1"/>
          </p:cNvSpPr>
          <p:nvPr>
            <p:ph type="subTitle" idx="1"/>
          </p:nvPr>
        </p:nvSpPr>
        <p:spPr>
          <a:xfrm>
            <a:off x="1012151" y="3485767"/>
            <a:ext cx="3729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72" name="Google Shape;72;p11"/>
          <p:cNvSpPr txBox="1">
            <a:spLocks noGrp="1"/>
          </p:cNvSpPr>
          <p:nvPr>
            <p:ph type="subTitle" idx="2"/>
          </p:nvPr>
        </p:nvSpPr>
        <p:spPr>
          <a:xfrm>
            <a:off x="7215817" y="3485767"/>
            <a:ext cx="3729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73" name="Google Shape;73;p11"/>
          <p:cNvSpPr txBox="1">
            <a:spLocks noGrp="1"/>
          </p:cNvSpPr>
          <p:nvPr>
            <p:ph type="ctrTitle"/>
          </p:nvPr>
        </p:nvSpPr>
        <p:spPr>
          <a:xfrm>
            <a:off x="1057292" y="2390833"/>
            <a:ext cx="3729600" cy="859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1pPr>
            <a:lvl2pPr lvl="1"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2pPr>
            <a:lvl3pPr lvl="2"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3pPr>
            <a:lvl4pPr lvl="3"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4pPr>
            <a:lvl5pPr lvl="4"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5pPr>
            <a:lvl6pPr lvl="5"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6pPr>
            <a:lvl7pPr lvl="6"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7pPr>
            <a:lvl8pPr lvl="7"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8pPr>
            <a:lvl9pPr lvl="8"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74" name="Google Shape;74;p11"/>
          <p:cNvSpPr txBox="1">
            <a:spLocks noGrp="1"/>
          </p:cNvSpPr>
          <p:nvPr>
            <p:ph type="ctrTitle" idx="3"/>
          </p:nvPr>
        </p:nvSpPr>
        <p:spPr>
          <a:xfrm>
            <a:off x="7260959" y="2390833"/>
            <a:ext cx="3729600" cy="859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1pPr>
            <a:lvl2pPr lvl="1"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2pPr>
            <a:lvl3pPr lvl="2"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3pPr>
            <a:lvl4pPr lvl="3"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4pPr>
            <a:lvl5pPr lvl="4"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5pPr>
            <a:lvl6pPr lvl="5"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6pPr>
            <a:lvl7pPr lvl="6"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7pPr>
            <a:lvl8pPr lvl="7"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8pPr>
            <a:lvl9pPr lvl="8" algn="r"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9pPr>
          </a:lstStyle>
          <a:p>
            <a:endParaRPr/>
          </a:p>
        </p:txBody>
      </p:sp>
    </p:spTree>
    <p:extLst>
      <p:ext uri="{BB962C8B-B14F-4D97-AF65-F5344CB8AC3E}">
        <p14:creationId xmlns:p14="http://schemas.microsoft.com/office/powerpoint/2010/main" val="443798096"/>
      </p:ext>
    </p:extLst>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lums 2">
  <p:cSld name="Two colums 2">
    <p:bg>
      <p:bgPr>
        <a:noFill/>
        <a:effectLst/>
      </p:bgPr>
    </p:bg>
    <p:spTree>
      <p:nvGrpSpPr>
        <p:cNvPr id="1" name="Shape 75"/>
        <p:cNvGrpSpPr/>
        <p:nvPr/>
      </p:nvGrpSpPr>
      <p:grpSpPr>
        <a:xfrm>
          <a:off x="0" y="0"/>
          <a:ext cx="0" cy="0"/>
          <a:chOff x="0" y="0"/>
          <a:chExt cx="0" cy="0"/>
        </a:xfrm>
      </p:grpSpPr>
      <p:sp>
        <p:nvSpPr>
          <p:cNvPr id="76" name="Google Shape;76;p12"/>
          <p:cNvSpPr/>
          <p:nvPr/>
        </p:nvSpPr>
        <p:spPr>
          <a:xfrm>
            <a:off x="6080567" y="-9367"/>
            <a:ext cx="6116400" cy="68768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77" name="Google Shape;77;p12"/>
          <p:cNvSpPr/>
          <p:nvPr/>
        </p:nvSpPr>
        <p:spPr>
          <a:xfrm>
            <a:off x="-10000" y="-9367"/>
            <a:ext cx="6090400" cy="68768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78" name="Google Shape;78;p12"/>
          <p:cNvSpPr txBox="1">
            <a:spLocks noGrp="1"/>
          </p:cNvSpPr>
          <p:nvPr>
            <p:ph type="ctrTitle"/>
          </p:nvPr>
        </p:nvSpPr>
        <p:spPr>
          <a:xfrm>
            <a:off x="1368333" y="1450767"/>
            <a:ext cx="3333600" cy="126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r" rtl="0">
              <a:spcBef>
                <a:spcPts val="0"/>
              </a:spcBef>
              <a:spcAft>
                <a:spcPts val="0"/>
              </a:spcAft>
              <a:buClr>
                <a:schemeClr val="lt1"/>
              </a:buClr>
              <a:buSzPts val="4800"/>
              <a:buNone/>
              <a:defRPr sz="6400">
                <a:solidFill>
                  <a:schemeClr val="lt1"/>
                </a:solidFill>
              </a:defRPr>
            </a:lvl2pPr>
            <a:lvl3pPr lvl="2" algn="r" rtl="0">
              <a:spcBef>
                <a:spcPts val="0"/>
              </a:spcBef>
              <a:spcAft>
                <a:spcPts val="0"/>
              </a:spcAft>
              <a:buClr>
                <a:schemeClr val="lt1"/>
              </a:buClr>
              <a:buSzPts val="4800"/>
              <a:buNone/>
              <a:defRPr sz="6400">
                <a:solidFill>
                  <a:schemeClr val="lt1"/>
                </a:solidFill>
              </a:defRPr>
            </a:lvl3pPr>
            <a:lvl4pPr lvl="3" algn="r" rtl="0">
              <a:spcBef>
                <a:spcPts val="0"/>
              </a:spcBef>
              <a:spcAft>
                <a:spcPts val="0"/>
              </a:spcAft>
              <a:buClr>
                <a:schemeClr val="lt1"/>
              </a:buClr>
              <a:buSzPts val="4800"/>
              <a:buNone/>
              <a:defRPr sz="6400">
                <a:solidFill>
                  <a:schemeClr val="lt1"/>
                </a:solidFill>
              </a:defRPr>
            </a:lvl4pPr>
            <a:lvl5pPr lvl="4" algn="r" rtl="0">
              <a:spcBef>
                <a:spcPts val="0"/>
              </a:spcBef>
              <a:spcAft>
                <a:spcPts val="0"/>
              </a:spcAft>
              <a:buClr>
                <a:schemeClr val="lt1"/>
              </a:buClr>
              <a:buSzPts val="4800"/>
              <a:buNone/>
              <a:defRPr sz="6400">
                <a:solidFill>
                  <a:schemeClr val="lt1"/>
                </a:solidFill>
              </a:defRPr>
            </a:lvl5pPr>
            <a:lvl6pPr lvl="5" algn="r" rtl="0">
              <a:spcBef>
                <a:spcPts val="0"/>
              </a:spcBef>
              <a:spcAft>
                <a:spcPts val="0"/>
              </a:spcAft>
              <a:buClr>
                <a:schemeClr val="lt1"/>
              </a:buClr>
              <a:buSzPts val="4800"/>
              <a:buNone/>
              <a:defRPr sz="6400">
                <a:solidFill>
                  <a:schemeClr val="lt1"/>
                </a:solidFill>
              </a:defRPr>
            </a:lvl6pPr>
            <a:lvl7pPr lvl="6" algn="r" rtl="0">
              <a:spcBef>
                <a:spcPts val="0"/>
              </a:spcBef>
              <a:spcAft>
                <a:spcPts val="0"/>
              </a:spcAft>
              <a:buClr>
                <a:schemeClr val="lt1"/>
              </a:buClr>
              <a:buSzPts val="4800"/>
              <a:buNone/>
              <a:defRPr sz="6400">
                <a:solidFill>
                  <a:schemeClr val="lt1"/>
                </a:solidFill>
              </a:defRPr>
            </a:lvl7pPr>
            <a:lvl8pPr lvl="7" algn="r" rtl="0">
              <a:spcBef>
                <a:spcPts val="0"/>
              </a:spcBef>
              <a:spcAft>
                <a:spcPts val="0"/>
              </a:spcAft>
              <a:buClr>
                <a:schemeClr val="lt1"/>
              </a:buClr>
              <a:buSzPts val="4800"/>
              <a:buNone/>
              <a:defRPr sz="6400">
                <a:solidFill>
                  <a:schemeClr val="lt1"/>
                </a:solidFill>
              </a:defRPr>
            </a:lvl8pPr>
            <a:lvl9pPr lvl="8" algn="r" rtl="0">
              <a:spcBef>
                <a:spcPts val="0"/>
              </a:spcBef>
              <a:spcAft>
                <a:spcPts val="0"/>
              </a:spcAft>
              <a:buClr>
                <a:schemeClr val="lt1"/>
              </a:buClr>
              <a:buSzPts val="4800"/>
              <a:buNone/>
              <a:defRPr sz="6400">
                <a:solidFill>
                  <a:schemeClr val="lt1"/>
                </a:solidFill>
              </a:defRPr>
            </a:lvl9pPr>
          </a:lstStyle>
          <a:p>
            <a:endParaRPr/>
          </a:p>
        </p:txBody>
      </p:sp>
      <p:sp>
        <p:nvSpPr>
          <p:cNvPr id="79" name="Google Shape;79;p12"/>
          <p:cNvSpPr txBox="1">
            <a:spLocks noGrp="1"/>
          </p:cNvSpPr>
          <p:nvPr>
            <p:ph type="subTitle" idx="1"/>
          </p:nvPr>
        </p:nvSpPr>
        <p:spPr>
          <a:xfrm>
            <a:off x="1170400" y="3116667"/>
            <a:ext cx="3729600" cy="22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lt1"/>
                </a:solidFill>
              </a:defRPr>
            </a:lvl1pPr>
            <a:lvl2pPr lvl="1" algn="ctr" rtl="0">
              <a:lnSpc>
                <a:spcPct val="100000"/>
              </a:lnSpc>
              <a:spcBef>
                <a:spcPts val="0"/>
              </a:spcBef>
              <a:spcAft>
                <a:spcPts val="0"/>
              </a:spcAft>
              <a:buClr>
                <a:schemeClr val="lt1"/>
              </a:buClr>
              <a:buSzPts val="1000"/>
              <a:buNone/>
              <a:defRPr sz="1333">
                <a:solidFill>
                  <a:schemeClr val="lt1"/>
                </a:solidFill>
              </a:defRPr>
            </a:lvl2pPr>
            <a:lvl3pPr lvl="2" algn="ctr" rtl="0">
              <a:lnSpc>
                <a:spcPct val="100000"/>
              </a:lnSpc>
              <a:spcBef>
                <a:spcPts val="0"/>
              </a:spcBef>
              <a:spcAft>
                <a:spcPts val="0"/>
              </a:spcAft>
              <a:buClr>
                <a:schemeClr val="lt1"/>
              </a:buClr>
              <a:buSzPts val="1000"/>
              <a:buNone/>
              <a:defRPr sz="1333">
                <a:solidFill>
                  <a:schemeClr val="lt1"/>
                </a:solidFill>
              </a:defRPr>
            </a:lvl3pPr>
            <a:lvl4pPr lvl="3" algn="ctr" rtl="0">
              <a:lnSpc>
                <a:spcPct val="100000"/>
              </a:lnSpc>
              <a:spcBef>
                <a:spcPts val="0"/>
              </a:spcBef>
              <a:spcAft>
                <a:spcPts val="0"/>
              </a:spcAft>
              <a:buClr>
                <a:schemeClr val="lt1"/>
              </a:buClr>
              <a:buSzPts val="1000"/>
              <a:buNone/>
              <a:defRPr sz="1333">
                <a:solidFill>
                  <a:schemeClr val="lt1"/>
                </a:solidFill>
              </a:defRPr>
            </a:lvl4pPr>
            <a:lvl5pPr lvl="4" algn="ctr" rtl="0">
              <a:lnSpc>
                <a:spcPct val="100000"/>
              </a:lnSpc>
              <a:spcBef>
                <a:spcPts val="0"/>
              </a:spcBef>
              <a:spcAft>
                <a:spcPts val="0"/>
              </a:spcAft>
              <a:buClr>
                <a:schemeClr val="lt1"/>
              </a:buClr>
              <a:buSzPts val="1000"/>
              <a:buNone/>
              <a:defRPr sz="1333">
                <a:solidFill>
                  <a:schemeClr val="lt1"/>
                </a:solidFill>
              </a:defRPr>
            </a:lvl5pPr>
            <a:lvl6pPr lvl="5" algn="ctr" rtl="0">
              <a:lnSpc>
                <a:spcPct val="100000"/>
              </a:lnSpc>
              <a:spcBef>
                <a:spcPts val="0"/>
              </a:spcBef>
              <a:spcAft>
                <a:spcPts val="0"/>
              </a:spcAft>
              <a:buClr>
                <a:schemeClr val="lt1"/>
              </a:buClr>
              <a:buSzPts val="1000"/>
              <a:buNone/>
              <a:defRPr sz="1333">
                <a:solidFill>
                  <a:schemeClr val="lt1"/>
                </a:solidFill>
              </a:defRPr>
            </a:lvl6pPr>
            <a:lvl7pPr lvl="6" algn="ctr" rtl="0">
              <a:lnSpc>
                <a:spcPct val="100000"/>
              </a:lnSpc>
              <a:spcBef>
                <a:spcPts val="0"/>
              </a:spcBef>
              <a:spcAft>
                <a:spcPts val="0"/>
              </a:spcAft>
              <a:buClr>
                <a:schemeClr val="lt1"/>
              </a:buClr>
              <a:buSzPts val="1000"/>
              <a:buNone/>
              <a:defRPr sz="1333">
                <a:solidFill>
                  <a:schemeClr val="lt1"/>
                </a:solidFill>
              </a:defRPr>
            </a:lvl7pPr>
            <a:lvl8pPr lvl="7" algn="ctr" rtl="0">
              <a:lnSpc>
                <a:spcPct val="100000"/>
              </a:lnSpc>
              <a:spcBef>
                <a:spcPts val="0"/>
              </a:spcBef>
              <a:spcAft>
                <a:spcPts val="0"/>
              </a:spcAft>
              <a:buClr>
                <a:schemeClr val="lt1"/>
              </a:buClr>
              <a:buSzPts val="1000"/>
              <a:buNone/>
              <a:defRPr sz="1333">
                <a:solidFill>
                  <a:schemeClr val="lt1"/>
                </a:solidFill>
              </a:defRPr>
            </a:lvl8pPr>
            <a:lvl9pPr lvl="8" algn="ctr"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80" name="Google Shape;80;p12"/>
          <p:cNvSpPr txBox="1">
            <a:spLocks noGrp="1"/>
          </p:cNvSpPr>
          <p:nvPr>
            <p:ph type="subTitle" idx="2"/>
          </p:nvPr>
        </p:nvSpPr>
        <p:spPr>
          <a:xfrm>
            <a:off x="7273967" y="3116667"/>
            <a:ext cx="3729600" cy="22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lt1"/>
                </a:solidFill>
              </a:defRPr>
            </a:lvl1pPr>
            <a:lvl2pPr lvl="1" algn="ctr" rtl="0">
              <a:lnSpc>
                <a:spcPct val="100000"/>
              </a:lnSpc>
              <a:spcBef>
                <a:spcPts val="0"/>
              </a:spcBef>
              <a:spcAft>
                <a:spcPts val="0"/>
              </a:spcAft>
              <a:buClr>
                <a:schemeClr val="lt1"/>
              </a:buClr>
              <a:buSzPts val="1000"/>
              <a:buNone/>
              <a:defRPr sz="1333">
                <a:solidFill>
                  <a:schemeClr val="lt1"/>
                </a:solidFill>
              </a:defRPr>
            </a:lvl2pPr>
            <a:lvl3pPr lvl="2" algn="ctr" rtl="0">
              <a:lnSpc>
                <a:spcPct val="100000"/>
              </a:lnSpc>
              <a:spcBef>
                <a:spcPts val="0"/>
              </a:spcBef>
              <a:spcAft>
                <a:spcPts val="0"/>
              </a:spcAft>
              <a:buClr>
                <a:schemeClr val="lt1"/>
              </a:buClr>
              <a:buSzPts val="1000"/>
              <a:buNone/>
              <a:defRPr sz="1333">
                <a:solidFill>
                  <a:schemeClr val="lt1"/>
                </a:solidFill>
              </a:defRPr>
            </a:lvl3pPr>
            <a:lvl4pPr lvl="3" algn="ctr" rtl="0">
              <a:lnSpc>
                <a:spcPct val="100000"/>
              </a:lnSpc>
              <a:spcBef>
                <a:spcPts val="0"/>
              </a:spcBef>
              <a:spcAft>
                <a:spcPts val="0"/>
              </a:spcAft>
              <a:buClr>
                <a:schemeClr val="lt1"/>
              </a:buClr>
              <a:buSzPts val="1000"/>
              <a:buNone/>
              <a:defRPr sz="1333">
                <a:solidFill>
                  <a:schemeClr val="lt1"/>
                </a:solidFill>
              </a:defRPr>
            </a:lvl4pPr>
            <a:lvl5pPr lvl="4" algn="ctr" rtl="0">
              <a:lnSpc>
                <a:spcPct val="100000"/>
              </a:lnSpc>
              <a:spcBef>
                <a:spcPts val="0"/>
              </a:spcBef>
              <a:spcAft>
                <a:spcPts val="0"/>
              </a:spcAft>
              <a:buClr>
                <a:schemeClr val="lt1"/>
              </a:buClr>
              <a:buSzPts val="1000"/>
              <a:buNone/>
              <a:defRPr sz="1333">
                <a:solidFill>
                  <a:schemeClr val="lt1"/>
                </a:solidFill>
              </a:defRPr>
            </a:lvl5pPr>
            <a:lvl6pPr lvl="5" algn="ctr" rtl="0">
              <a:lnSpc>
                <a:spcPct val="100000"/>
              </a:lnSpc>
              <a:spcBef>
                <a:spcPts val="0"/>
              </a:spcBef>
              <a:spcAft>
                <a:spcPts val="0"/>
              </a:spcAft>
              <a:buClr>
                <a:schemeClr val="lt1"/>
              </a:buClr>
              <a:buSzPts val="1000"/>
              <a:buNone/>
              <a:defRPr sz="1333">
                <a:solidFill>
                  <a:schemeClr val="lt1"/>
                </a:solidFill>
              </a:defRPr>
            </a:lvl6pPr>
            <a:lvl7pPr lvl="6" algn="ctr" rtl="0">
              <a:lnSpc>
                <a:spcPct val="100000"/>
              </a:lnSpc>
              <a:spcBef>
                <a:spcPts val="0"/>
              </a:spcBef>
              <a:spcAft>
                <a:spcPts val="0"/>
              </a:spcAft>
              <a:buClr>
                <a:schemeClr val="lt1"/>
              </a:buClr>
              <a:buSzPts val="1000"/>
              <a:buNone/>
              <a:defRPr sz="1333">
                <a:solidFill>
                  <a:schemeClr val="lt1"/>
                </a:solidFill>
              </a:defRPr>
            </a:lvl7pPr>
            <a:lvl8pPr lvl="7" algn="ctr" rtl="0">
              <a:lnSpc>
                <a:spcPct val="100000"/>
              </a:lnSpc>
              <a:spcBef>
                <a:spcPts val="0"/>
              </a:spcBef>
              <a:spcAft>
                <a:spcPts val="0"/>
              </a:spcAft>
              <a:buClr>
                <a:schemeClr val="lt1"/>
              </a:buClr>
              <a:buSzPts val="1000"/>
              <a:buNone/>
              <a:defRPr sz="1333">
                <a:solidFill>
                  <a:schemeClr val="lt1"/>
                </a:solidFill>
              </a:defRPr>
            </a:lvl8pPr>
            <a:lvl9pPr lvl="8" algn="ctr"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81" name="Google Shape;81;p12"/>
          <p:cNvSpPr txBox="1">
            <a:spLocks noGrp="1"/>
          </p:cNvSpPr>
          <p:nvPr>
            <p:ph type="ctrTitle" idx="3"/>
          </p:nvPr>
        </p:nvSpPr>
        <p:spPr>
          <a:xfrm>
            <a:off x="7471967" y="1450767"/>
            <a:ext cx="3333600" cy="126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r" rtl="0">
              <a:spcBef>
                <a:spcPts val="0"/>
              </a:spcBef>
              <a:spcAft>
                <a:spcPts val="0"/>
              </a:spcAft>
              <a:buClr>
                <a:schemeClr val="lt1"/>
              </a:buClr>
              <a:buSzPts val="4800"/>
              <a:buNone/>
              <a:defRPr sz="6400">
                <a:solidFill>
                  <a:schemeClr val="lt1"/>
                </a:solidFill>
              </a:defRPr>
            </a:lvl2pPr>
            <a:lvl3pPr lvl="2" algn="r" rtl="0">
              <a:spcBef>
                <a:spcPts val="0"/>
              </a:spcBef>
              <a:spcAft>
                <a:spcPts val="0"/>
              </a:spcAft>
              <a:buClr>
                <a:schemeClr val="lt1"/>
              </a:buClr>
              <a:buSzPts val="4800"/>
              <a:buNone/>
              <a:defRPr sz="6400">
                <a:solidFill>
                  <a:schemeClr val="lt1"/>
                </a:solidFill>
              </a:defRPr>
            </a:lvl3pPr>
            <a:lvl4pPr lvl="3" algn="r" rtl="0">
              <a:spcBef>
                <a:spcPts val="0"/>
              </a:spcBef>
              <a:spcAft>
                <a:spcPts val="0"/>
              </a:spcAft>
              <a:buClr>
                <a:schemeClr val="lt1"/>
              </a:buClr>
              <a:buSzPts val="4800"/>
              <a:buNone/>
              <a:defRPr sz="6400">
                <a:solidFill>
                  <a:schemeClr val="lt1"/>
                </a:solidFill>
              </a:defRPr>
            </a:lvl4pPr>
            <a:lvl5pPr lvl="4" algn="r" rtl="0">
              <a:spcBef>
                <a:spcPts val="0"/>
              </a:spcBef>
              <a:spcAft>
                <a:spcPts val="0"/>
              </a:spcAft>
              <a:buClr>
                <a:schemeClr val="lt1"/>
              </a:buClr>
              <a:buSzPts val="4800"/>
              <a:buNone/>
              <a:defRPr sz="6400">
                <a:solidFill>
                  <a:schemeClr val="lt1"/>
                </a:solidFill>
              </a:defRPr>
            </a:lvl5pPr>
            <a:lvl6pPr lvl="5" algn="r" rtl="0">
              <a:spcBef>
                <a:spcPts val="0"/>
              </a:spcBef>
              <a:spcAft>
                <a:spcPts val="0"/>
              </a:spcAft>
              <a:buClr>
                <a:schemeClr val="lt1"/>
              </a:buClr>
              <a:buSzPts val="4800"/>
              <a:buNone/>
              <a:defRPr sz="6400">
                <a:solidFill>
                  <a:schemeClr val="lt1"/>
                </a:solidFill>
              </a:defRPr>
            </a:lvl6pPr>
            <a:lvl7pPr lvl="6" algn="r" rtl="0">
              <a:spcBef>
                <a:spcPts val="0"/>
              </a:spcBef>
              <a:spcAft>
                <a:spcPts val="0"/>
              </a:spcAft>
              <a:buClr>
                <a:schemeClr val="lt1"/>
              </a:buClr>
              <a:buSzPts val="4800"/>
              <a:buNone/>
              <a:defRPr sz="6400">
                <a:solidFill>
                  <a:schemeClr val="lt1"/>
                </a:solidFill>
              </a:defRPr>
            </a:lvl7pPr>
            <a:lvl8pPr lvl="7" algn="r" rtl="0">
              <a:spcBef>
                <a:spcPts val="0"/>
              </a:spcBef>
              <a:spcAft>
                <a:spcPts val="0"/>
              </a:spcAft>
              <a:buClr>
                <a:schemeClr val="lt1"/>
              </a:buClr>
              <a:buSzPts val="4800"/>
              <a:buNone/>
              <a:defRPr sz="6400">
                <a:solidFill>
                  <a:schemeClr val="lt1"/>
                </a:solidFill>
              </a:defRPr>
            </a:lvl8pPr>
            <a:lvl9pPr lvl="8" algn="r" rtl="0">
              <a:spcBef>
                <a:spcPts val="0"/>
              </a:spcBef>
              <a:spcAft>
                <a:spcPts val="0"/>
              </a:spcAft>
              <a:buClr>
                <a:schemeClr val="lt1"/>
              </a:buClr>
              <a:buSzPts val="4800"/>
              <a:buNone/>
              <a:defRPr sz="6400">
                <a:solidFill>
                  <a:schemeClr val="lt1"/>
                </a:solidFill>
              </a:defRPr>
            </a:lvl9pPr>
          </a:lstStyle>
          <a:p>
            <a:endParaRPr/>
          </a:p>
        </p:txBody>
      </p:sp>
    </p:spTree>
    <p:extLst>
      <p:ext uri="{BB962C8B-B14F-4D97-AF65-F5344CB8AC3E}">
        <p14:creationId xmlns:p14="http://schemas.microsoft.com/office/powerpoint/2010/main" val="19529845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82"/>
        <p:cNvGrpSpPr/>
        <p:nvPr/>
      </p:nvGrpSpPr>
      <p:grpSpPr>
        <a:xfrm>
          <a:off x="0" y="0"/>
          <a:ext cx="0" cy="0"/>
          <a:chOff x="0" y="0"/>
          <a:chExt cx="0" cy="0"/>
        </a:xfrm>
      </p:grpSpPr>
      <p:sp>
        <p:nvSpPr>
          <p:cNvPr id="83" name="Google Shape;83;p13"/>
          <p:cNvSpPr/>
          <p:nvPr/>
        </p:nvSpPr>
        <p:spPr>
          <a:xfrm>
            <a:off x="0" y="1676468"/>
            <a:ext cx="12195811" cy="4612785"/>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dk1">
              <a:alpha val="7486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dirty="0">
              <a:latin typeface="Apple Braille"/>
            </a:endParaRPr>
          </a:p>
        </p:txBody>
      </p:sp>
      <p:sp>
        <p:nvSpPr>
          <p:cNvPr id="84" name="Google Shape;84;p13"/>
          <p:cNvSpPr txBox="1">
            <a:spLocks noGrp="1"/>
          </p:cNvSpPr>
          <p:nvPr>
            <p:ph type="ctrTitle"/>
          </p:nvPr>
        </p:nvSpPr>
        <p:spPr>
          <a:xfrm>
            <a:off x="1797933" y="300233"/>
            <a:ext cx="8596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3200">
                <a:solidFill>
                  <a:schemeClr val="dk1"/>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endParaRPr/>
          </a:p>
        </p:txBody>
      </p:sp>
      <p:sp>
        <p:nvSpPr>
          <p:cNvPr id="85" name="Google Shape;85;p13"/>
          <p:cNvSpPr txBox="1">
            <a:spLocks noGrp="1"/>
          </p:cNvSpPr>
          <p:nvPr>
            <p:ph type="subTitle" idx="1"/>
          </p:nvPr>
        </p:nvSpPr>
        <p:spPr>
          <a:xfrm>
            <a:off x="1153600" y="37427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000"/>
              <a:buNone/>
              <a:defRPr sz="1333">
                <a:solidFill>
                  <a:schemeClr val="lt1"/>
                </a:solidFill>
              </a:defRPr>
            </a:lvl1pPr>
            <a:lvl2pPr lvl="1" algn="ctr" rtl="0">
              <a:lnSpc>
                <a:spcPct val="100000"/>
              </a:lnSpc>
              <a:spcBef>
                <a:spcPts val="0"/>
              </a:spcBef>
              <a:spcAft>
                <a:spcPts val="0"/>
              </a:spcAft>
              <a:buClr>
                <a:schemeClr val="lt1"/>
              </a:buClr>
              <a:buSzPts val="1000"/>
              <a:buNone/>
              <a:defRPr sz="1333">
                <a:solidFill>
                  <a:schemeClr val="lt1"/>
                </a:solidFill>
              </a:defRPr>
            </a:lvl2pPr>
            <a:lvl3pPr lvl="2" algn="ctr" rtl="0">
              <a:lnSpc>
                <a:spcPct val="100000"/>
              </a:lnSpc>
              <a:spcBef>
                <a:spcPts val="0"/>
              </a:spcBef>
              <a:spcAft>
                <a:spcPts val="0"/>
              </a:spcAft>
              <a:buClr>
                <a:schemeClr val="lt1"/>
              </a:buClr>
              <a:buSzPts val="1000"/>
              <a:buNone/>
              <a:defRPr sz="1333">
                <a:solidFill>
                  <a:schemeClr val="lt1"/>
                </a:solidFill>
              </a:defRPr>
            </a:lvl3pPr>
            <a:lvl4pPr lvl="3" algn="ctr" rtl="0">
              <a:lnSpc>
                <a:spcPct val="100000"/>
              </a:lnSpc>
              <a:spcBef>
                <a:spcPts val="0"/>
              </a:spcBef>
              <a:spcAft>
                <a:spcPts val="0"/>
              </a:spcAft>
              <a:buClr>
                <a:schemeClr val="lt1"/>
              </a:buClr>
              <a:buSzPts val="1000"/>
              <a:buNone/>
              <a:defRPr sz="1333">
                <a:solidFill>
                  <a:schemeClr val="lt1"/>
                </a:solidFill>
              </a:defRPr>
            </a:lvl4pPr>
            <a:lvl5pPr lvl="4" algn="ctr" rtl="0">
              <a:lnSpc>
                <a:spcPct val="100000"/>
              </a:lnSpc>
              <a:spcBef>
                <a:spcPts val="0"/>
              </a:spcBef>
              <a:spcAft>
                <a:spcPts val="0"/>
              </a:spcAft>
              <a:buClr>
                <a:schemeClr val="lt1"/>
              </a:buClr>
              <a:buSzPts val="1000"/>
              <a:buNone/>
              <a:defRPr sz="1333">
                <a:solidFill>
                  <a:schemeClr val="lt1"/>
                </a:solidFill>
              </a:defRPr>
            </a:lvl5pPr>
            <a:lvl6pPr lvl="5" algn="ctr" rtl="0">
              <a:lnSpc>
                <a:spcPct val="100000"/>
              </a:lnSpc>
              <a:spcBef>
                <a:spcPts val="0"/>
              </a:spcBef>
              <a:spcAft>
                <a:spcPts val="0"/>
              </a:spcAft>
              <a:buClr>
                <a:schemeClr val="lt1"/>
              </a:buClr>
              <a:buSzPts val="1000"/>
              <a:buNone/>
              <a:defRPr sz="1333">
                <a:solidFill>
                  <a:schemeClr val="lt1"/>
                </a:solidFill>
              </a:defRPr>
            </a:lvl6pPr>
            <a:lvl7pPr lvl="6" algn="ctr" rtl="0">
              <a:lnSpc>
                <a:spcPct val="100000"/>
              </a:lnSpc>
              <a:spcBef>
                <a:spcPts val="0"/>
              </a:spcBef>
              <a:spcAft>
                <a:spcPts val="0"/>
              </a:spcAft>
              <a:buClr>
                <a:schemeClr val="lt1"/>
              </a:buClr>
              <a:buSzPts val="1000"/>
              <a:buNone/>
              <a:defRPr sz="1333">
                <a:solidFill>
                  <a:schemeClr val="lt1"/>
                </a:solidFill>
              </a:defRPr>
            </a:lvl7pPr>
            <a:lvl8pPr lvl="7" algn="ctr" rtl="0">
              <a:lnSpc>
                <a:spcPct val="100000"/>
              </a:lnSpc>
              <a:spcBef>
                <a:spcPts val="0"/>
              </a:spcBef>
              <a:spcAft>
                <a:spcPts val="0"/>
              </a:spcAft>
              <a:buClr>
                <a:schemeClr val="lt1"/>
              </a:buClr>
              <a:buSzPts val="1000"/>
              <a:buNone/>
              <a:defRPr sz="1333">
                <a:solidFill>
                  <a:schemeClr val="lt1"/>
                </a:solidFill>
              </a:defRPr>
            </a:lvl8pPr>
            <a:lvl9pPr lvl="8" algn="ctr"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86" name="Google Shape;86;p13"/>
          <p:cNvSpPr txBox="1">
            <a:spLocks noGrp="1"/>
          </p:cNvSpPr>
          <p:nvPr>
            <p:ph type="subTitle" idx="2"/>
          </p:nvPr>
        </p:nvSpPr>
        <p:spPr>
          <a:xfrm>
            <a:off x="4884000" y="37427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000"/>
              <a:buNone/>
              <a:defRPr sz="1333">
                <a:solidFill>
                  <a:schemeClr val="lt1"/>
                </a:solidFill>
              </a:defRPr>
            </a:lvl1pPr>
            <a:lvl2pPr lvl="1" algn="ctr" rtl="0">
              <a:lnSpc>
                <a:spcPct val="100000"/>
              </a:lnSpc>
              <a:spcBef>
                <a:spcPts val="0"/>
              </a:spcBef>
              <a:spcAft>
                <a:spcPts val="0"/>
              </a:spcAft>
              <a:buClr>
                <a:schemeClr val="lt1"/>
              </a:buClr>
              <a:buSzPts val="1000"/>
              <a:buNone/>
              <a:defRPr sz="1333">
                <a:solidFill>
                  <a:schemeClr val="lt1"/>
                </a:solidFill>
              </a:defRPr>
            </a:lvl2pPr>
            <a:lvl3pPr lvl="2" algn="ctr" rtl="0">
              <a:lnSpc>
                <a:spcPct val="100000"/>
              </a:lnSpc>
              <a:spcBef>
                <a:spcPts val="0"/>
              </a:spcBef>
              <a:spcAft>
                <a:spcPts val="0"/>
              </a:spcAft>
              <a:buClr>
                <a:schemeClr val="lt1"/>
              </a:buClr>
              <a:buSzPts val="1000"/>
              <a:buNone/>
              <a:defRPr sz="1333">
                <a:solidFill>
                  <a:schemeClr val="lt1"/>
                </a:solidFill>
              </a:defRPr>
            </a:lvl3pPr>
            <a:lvl4pPr lvl="3" algn="ctr" rtl="0">
              <a:lnSpc>
                <a:spcPct val="100000"/>
              </a:lnSpc>
              <a:spcBef>
                <a:spcPts val="0"/>
              </a:spcBef>
              <a:spcAft>
                <a:spcPts val="0"/>
              </a:spcAft>
              <a:buClr>
                <a:schemeClr val="lt1"/>
              </a:buClr>
              <a:buSzPts val="1000"/>
              <a:buNone/>
              <a:defRPr sz="1333">
                <a:solidFill>
                  <a:schemeClr val="lt1"/>
                </a:solidFill>
              </a:defRPr>
            </a:lvl4pPr>
            <a:lvl5pPr lvl="4" algn="ctr" rtl="0">
              <a:lnSpc>
                <a:spcPct val="100000"/>
              </a:lnSpc>
              <a:spcBef>
                <a:spcPts val="0"/>
              </a:spcBef>
              <a:spcAft>
                <a:spcPts val="0"/>
              </a:spcAft>
              <a:buClr>
                <a:schemeClr val="lt1"/>
              </a:buClr>
              <a:buSzPts val="1000"/>
              <a:buNone/>
              <a:defRPr sz="1333">
                <a:solidFill>
                  <a:schemeClr val="lt1"/>
                </a:solidFill>
              </a:defRPr>
            </a:lvl5pPr>
            <a:lvl6pPr lvl="5" algn="ctr" rtl="0">
              <a:lnSpc>
                <a:spcPct val="100000"/>
              </a:lnSpc>
              <a:spcBef>
                <a:spcPts val="0"/>
              </a:spcBef>
              <a:spcAft>
                <a:spcPts val="0"/>
              </a:spcAft>
              <a:buClr>
                <a:schemeClr val="lt1"/>
              </a:buClr>
              <a:buSzPts val="1000"/>
              <a:buNone/>
              <a:defRPr sz="1333">
                <a:solidFill>
                  <a:schemeClr val="lt1"/>
                </a:solidFill>
              </a:defRPr>
            </a:lvl6pPr>
            <a:lvl7pPr lvl="6" algn="ctr" rtl="0">
              <a:lnSpc>
                <a:spcPct val="100000"/>
              </a:lnSpc>
              <a:spcBef>
                <a:spcPts val="0"/>
              </a:spcBef>
              <a:spcAft>
                <a:spcPts val="0"/>
              </a:spcAft>
              <a:buClr>
                <a:schemeClr val="lt1"/>
              </a:buClr>
              <a:buSzPts val="1000"/>
              <a:buNone/>
              <a:defRPr sz="1333">
                <a:solidFill>
                  <a:schemeClr val="lt1"/>
                </a:solidFill>
              </a:defRPr>
            </a:lvl7pPr>
            <a:lvl8pPr lvl="7" algn="ctr" rtl="0">
              <a:lnSpc>
                <a:spcPct val="100000"/>
              </a:lnSpc>
              <a:spcBef>
                <a:spcPts val="0"/>
              </a:spcBef>
              <a:spcAft>
                <a:spcPts val="0"/>
              </a:spcAft>
              <a:buClr>
                <a:schemeClr val="lt1"/>
              </a:buClr>
              <a:buSzPts val="1000"/>
              <a:buNone/>
              <a:defRPr sz="1333">
                <a:solidFill>
                  <a:schemeClr val="lt1"/>
                </a:solidFill>
              </a:defRPr>
            </a:lvl8pPr>
            <a:lvl9pPr lvl="8" algn="ctr"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87" name="Google Shape;87;p13"/>
          <p:cNvSpPr txBox="1">
            <a:spLocks noGrp="1"/>
          </p:cNvSpPr>
          <p:nvPr>
            <p:ph type="ctrTitle" idx="3"/>
          </p:nvPr>
        </p:nvSpPr>
        <p:spPr>
          <a:xfrm>
            <a:off x="619467" y="333126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9pPr>
          </a:lstStyle>
          <a:p>
            <a:endParaRPr/>
          </a:p>
        </p:txBody>
      </p:sp>
      <p:sp>
        <p:nvSpPr>
          <p:cNvPr id="88" name="Google Shape;88;p13"/>
          <p:cNvSpPr txBox="1">
            <a:spLocks noGrp="1"/>
          </p:cNvSpPr>
          <p:nvPr>
            <p:ph type="ctrTitle" idx="4"/>
          </p:nvPr>
        </p:nvSpPr>
        <p:spPr>
          <a:xfrm>
            <a:off x="4349800" y="333126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9pPr>
          </a:lstStyle>
          <a:p>
            <a:endParaRPr/>
          </a:p>
        </p:txBody>
      </p:sp>
      <p:sp>
        <p:nvSpPr>
          <p:cNvPr id="89" name="Google Shape;89;p13"/>
          <p:cNvSpPr txBox="1">
            <a:spLocks noGrp="1"/>
          </p:cNvSpPr>
          <p:nvPr>
            <p:ph type="subTitle" idx="5"/>
          </p:nvPr>
        </p:nvSpPr>
        <p:spPr>
          <a:xfrm>
            <a:off x="8614333" y="37427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000"/>
              <a:buNone/>
              <a:defRPr sz="1333">
                <a:solidFill>
                  <a:schemeClr val="lt1"/>
                </a:solidFill>
              </a:defRPr>
            </a:lvl1pPr>
            <a:lvl2pPr lvl="1" algn="ctr" rtl="0">
              <a:lnSpc>
                <a:spcPct val="100000"/>
              </a:lnSpc>
              <a:spcBef>
                <a:spcPts val="0"/>
              </a:spcBef>
              <a:spcAft>
                <a:spcPts val="0"/>
              </a:spcAft>
              <a:buClr>
                <a:schemeClr val="lt1"/>
              </a:buClr>
              <a:buSzPts val="1000"/>
              <a:buNone/>
              <a:defRPr sz="1333">
                <a:solidFill>
                  <a:schemeClr val="lt1"/>
                </a:solidFill>
              </a:defRPr>
            </a:lvl2pPr>
            <a:lvl3pPr lvl="2" algn="ctr" rtl="0">
              <a:lnSpc>
                <a:spcPct val="100000"/>
              </a:lnSpc>
              <a:spcBef>
                <a:spcPts val="0"/>
              </a:spcBef>
              <a:spcAft>
                <a:spcPts val="0"/>
              </a:spcAft>
              <a:buClr>
                <a:schemeClr val="lt1"/>
              </a:buClr>
              <a:buSzPts val="1000"/>
              <a:buNone/>
              <a:defRPr sz="1333">
                <a:solidFill>
                  <a:schemeClr val="lt1"/>
                </a:solidFill>
              </a:defRPr>
            </a:lvl3pPr>
            <a:lvl4pPr lvl="3" algn="ctr" rtl="0">
              <a:lnSpc>
                <a:spcPct val="100000"/>
              </a:lnSpc>
              <a:spcBef>
                <a:spcPts val="0"/>
              </a:spcBef>
              <a:spcAft>
                <a:spcPts val="0"/>
              </a:spcAft>
              <a:buClr>
                <a:schemeClr val="lt1"/>
              </a:buClr>
              <a:buSzPts val="1000"/>
              <a:buNone/>
              <a:defRPr sz="1333">
                <a:solidFill>
                  <a:schemeClr val="lt1"/>
                </a:solidFill>
              </a:defRPr>
            </a:lvl4pPr>
            <a:lvl5pPr lvl="4" algn="ctr" rtl="0">
              <a:lnSpc>
                <a:spcPct val="100000"/>
              </a:lnSpc>
              <a:spcBef>
                <a:spcPts val="0"/>
              </a:spcBef>
              <a:spcAft>
                <a:spcPts val="0"/>
              </a:spcAft>
              <a:buClr>
                <a:schemeClr val="lt1"/>
              </a:buClr>
              <a:buSzPts val="1000"/>
              <a:buNone/>
              <a:defRPr sz="1333">
                <a:solidFill>
                  <a:schemeClr val="lt1"/>
                </a:solidFill>
              </a:defRPr>
            </a:lvl5pPr>
            <a:lvl6pPr lvl="5" algn="ctr" rtl="0">
              <a:lnSpc>
                <a:spcPct val="100000"/>
              </a:lnSpc>
              <a:spcBef>
                <a:spcPts val="0"/>
              </a:spcBef>
              <a:spcAft>
                <a:spcPts val="0"/>
              </a:spcAft>
              <a:buClr>
                <a:schemeClr val="lt1"/>
              </a:buClr>
              <a:buSzPts val="1000"/>
              <a:buNone/>
              <a:defRPr sz="1333">
                <a:solidFill>
                  <a:schemeClr val="lt1"/>
                </a:solidFill>
              </a:defRPr>
            </a:lvl6pPr>
            <a:lvl7pPr lvl="6" algn="ctr" rtl="0">
              <a:lnSpc>
                <a:spcPct val="100000"/>
              </a:lnSpc>
              <a:spcBef>
                <a:spcPts val="0"/>
              </a:spcBef>
              <a:spcAft>
                <a:spcPts val="0"/>
              </a:spcAft>
              <a:buClr>
                <a:schemeClr val="lt1"/>
              </a:buClr>
              <a:buSzPts val="1000"/>
              <a:buNone/>
              <a:defRPr sz="1333">
                <a:solidFill>
                  <a:schemeClr val="lt1"/>
                </a:solidFill>
              </a:defRPr>
            </a:lvl7pPr>
            <a:lvl8pPr lvl="7" algn="ctr" rtl="0">
              <a:lnSpc>
                <a:spcPct val="100000"/>
              </a:lnSpc>
              <a:spcBef>
                <a:spcPts val="0"/>
              </a:spcBef>
              <a:spcAft>
                <a:spcPts val="0"/>
              </a:spcAft>
              <a:buClr>
                <a:schemeClr val="lt1"/>
              </a:buClr>
              <a:buSzPts val="1000"/>
              <a:buNone/>
              <a:defRPr sz="1333">
                <a:solidFill>
                  <a:schemeClr val="lt1"/>
                </a:solidFill>
              </a:defRPr>
            </a:lvl8pPr>
            <a:lvl9pPr lvl="8" algn="ctr"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90" name="Google Shape;90;p13"/>
          <p:cNvSpPr txBox="1">
            <a:spLocks noGrp="1"/>
          </p:cNvSpPr>
          <p:nvPr>
            <p:ph type="ctrTitle" idx="6"/>
          </p:nvPr>
        </p:nvSpPr>
        <p:spPr>
          <a:xfrm>
            <a:off x="8080133" y="333126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lt1"/>
              </a:buClr>
              <a:buSzPts val="1600"/>
              <a:buFont typeface="Fira Sans Condensed Medium"/>
              <a:buNone/>
              <a:defRPr sz="2133">
                <a:solidFill>
                  <a:schemeClr val="lt1"/>
                </a:solidFill>
                <a:latin typeface="Fira Sans Condensed Medium"/>
                <a:ea typeface="Fira Sans Condensed Medium"/>
                <a:cs typeface="Fira Sans Condensed Medium"/>
                <a:sym typeface="Fira Sans Condensed Medium"/>
              </a:defRPr>
            </a:lvl9pPr>
          </a:lstStyle>
          <a:p>
            <a:endParaRPr/>
          </a:p>
        </p:txBody>
      </p:sp>
    </p:spTree>
    <p:extLst>
      <p:ext uri="{BB962C8B-B14F-4D97-AF65-F5344CB8AC3E}">
        <p14:creationId xmlns:p14="http://schemas.microsoft.com/office/powerpoint/2010/main" val="3005261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noFill/>
        <a:effectLst/>
      </p:bgPr>
    </p:bg>
    <p:spTree>
      <p:nvGrpSpPr>
        <p:cNvPr id="1" name="Shape 91"/>
        <p:cNvGrpSpPr/>
        <p:nvPr/>
      </p:nvGrpSpPr>
      <p:grpSpPr>
        <a:xfrm>
          <a:off x="0" y="0"/>
          <a:ext cx="0" cy="0"/>
          <a:chOff x="0" y="0"/>
          <a:chExt cx="0" cy="0"/>
        </a:xfrm>
      </p:grpSpPr>
      <p:sp>
        <p:nvSpPr>
          <p:cNvPr id="92" name="Google Shape;92;p14"/>
          <p:cNvSpPr/>
          <p:nvPr/>
        </p:nvSpPr>
        <p:spPr>
          <a:xfrm>
            <a:off x="100" y="626300"/>
            <a:ext cx="4066800" cy="55992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93" name="Google Shape;93;p14"/>
          <p:cNvSpPr/>
          <p:nvPr/>
        </p:nvSpPr>
        <p:spPr>
          <a:xfrm>
            <a:off x="4066933" y="627879"/>
            <a:ext cx="4064000" cy="55992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94" name="Google Shape;94;p14"/>
          <p:cNvSpPr/>
          <p:nvPr/>
        </p:nvSpPr>
        <p:spPr>
          <a:xfrm>
            <a:off x="8127900" y="626300"/>
            <a:ext cx="4064000" cy="5599200"/>
          </a:xfrm>
          <a:prstGeom prst="rect">
            <a:avLst/>
          </a:prstGeom>
          <a:solidFill>
            <a:schemeClr val="accent2">
              <a:alpha val="597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95" name="Google Shape;95;p14"/>
          <p:cNvSpPr txBox="1">
            <a:spLocks noGrp="1"/>
          </p:cNvSpPr>
          <p:nvPr>
            <p:ph type="ctrTitle"/>
          </p:nvPr>
        </p:nvSpPr>
        <p:spPr>
          <a:xfrm>
            <a:off x="4058167" y="800267"/>
            <a:ext cx="4064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800"/>
              <a:buNone/>
              <a:defRPr sz="2400">
                <a:solidFill>
                  <a:schemeClr val="lt1"/>
                </a:solidFill>
              </a:defRPr>
            </a:lvl2pPr>
            <a:lvl3pPr lvl="2" algn="r" rtl="0">
              <a:spcBef>
                <a:spcPts val="0"/>
              </a:spcBef>
              <a:spcAft>
                <a:spcPts val="0"/>
              </a:spcAft>
              <a:buClr>
                <a:schemeClr val="lt1"/>
              </a:buClr>
              <a:buSzPts val="1800"/>
              <a:buNone/>
              <a:defRPr sz="2400">
                <a:solidFill>
                  <a:schemeClr val="lt1"/>
                </a:solidFill>
              </a:defRPr>
            </a:lvl3pPr>
            <a:lvl4pPr lvl="3" algn="r" rtl="0">
              <a:spcBef>
                <a:spcPts val="0"/>
              </a:spcBef>
              <a:spcAft>
                <a:spcPts val="0"/>
              </a:spcAft>
              <a:buClr>
                <a:schemeClr val="lt1"/>
              </a:buClr>
              <a:buSzPts val="1800"/>
              <a:buNone/>
              <a:defRPr sz="2400">
                <a:solidFill>
                  <a:schemeClr val="lt1"/>
                </a:solidFill>
              </a:defRPr>
            </a:lvl4pPr>
            <a:lvl5pPr lvl="4" algn="r" rtl="0">
              <a:spcBef>
                <a:spcPts val="0"/>
              </a:spcBef>
              <a:spcAft>
                <a:spcPts val="0"/>
              </a:spcAft>
              <a:buClr>
                <a:schemeClr val="lt1"/>
              </a:buClr>
              <a:buSzPts val="1800"/>
              <a:buNone/>
              <a:defRPr sz="2400">
                <a:solidFill>
                  <a:schemeClr val="lt1"/>
                </a:solidFill>
              </a:defRPr>
            </a:lvl5pPr>
            <a:lvl6pPr lvl="5" algn="r" rtl="0">
              <a:spcBef>
                <a:spcPts val="0"/>
              </a:spcBef>
              <a:spcAft>
                <a:spcPts val="0"/>
              </a:spcAft>
              <a:buClr>
                <a:schemeClr val="lt1"/>
              </a:buClr>
              <a:buSzPts val="1800"/>
              <a:buNone/>
              <a:defRPr sz="2400">
                <a:solidFill>
                  <a:schemeClr val="lt1"/>
                </a:solidFill>
              </a:defRPr>
            </a:lvl6pPr>
            <a:lvl7pPr lvl="6" algn="r" rtl="0">
              <a:spcBef>
                <a:spcPts val="0"/>
              </a:spcBef>
              <a:spcAft>
                <a:spcPts val="0"/>
              </a:spcAft>
              <a:buClr>
                <a:schemeClr val="lt1"/>
              </a:buClr>
              <a:buSzPts val="1800"/>
              <a:buNone/>
              <a:defRPr sz="2400">
                <a:solidFill>
                  <a:schemeClr val="lt1"/>
                </a:solidFill>
              </a:defRPr>
            </a:lvl7pPr>
            <a:lvl8pPr lvl="7" algn="r" rtl="0">
              <a:spcBef>
                <a:spcPts val="0"/>
              </a:spcBef>
              <a:spcAft>
                <a:spcPts val="0"/>
              </a:spcAft>
              <a:buClr>
                <a:schemeClr val="lt1"/>
              </a:buClr>
              <a:buSzPts val="1800"/>
              <a:buNone/>
              <a:defRPr sz="2400">
                <a:solidFill>
                  <a:schemeClr val="lt1"/>
                </a:solidFill>
              </a:defRPr>
            </a:lvl8pPr>
            <a:lvl9pPr lvl="8" algn="r" rtl="0">
              <a:spcBef>
                <a:spcPts val="0"/>
              </a:spcBef>
              <a:spcAft>
                <a:spcPts val="0"/>
              </a:spcAft>
              <a:buClr>
                <a:schemeClr val="lt1"/>
              </a:buClr>
              <a:buSzPts val="1800"/>
              <a:buNone/>
              <a:defRPr sz="2400">
                <a:solidFill>
                  <a:schemeClr val="lt1"/>
                </a:solidFill>
              </a:defRPr>
            </a:lvl9pPr>
          </a:lstStyle>
          <a:p>
            <a:endParaRPr/>
          </a:p>
        </p:txBody>
      </p:sp>
      <p:sp>
        <p:nvSpPr>
          <p:cNvPr id="96" name="Google Shape;96;p14"/>
          <p:cNvSpPr txBox="1">
            <a:spLocks noGrp="1"/>
          </p:cNvSpPr>
          <p:nvPr>
            <p:ph type="ctrTitle" idx="2"/>
          </p:nvPr>
        </p:nvSpPr>
        <p:spPr>
          <a:xfrm>
            <a:off x="856917" y="3285533"/>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97" name="Google Shape;97;p14"/>
          <p:cNvSpPr txBox="1">
            <a:spLocks noGrp="1"/>
          </p:cNvSpPr>
          <p:nvPr>
            <p:ph type="subTitle" idx="1"/>
          </p:nvPr>
        </p:nvSpPr>
        <p:spPr>
          <a:xfrm>
            <a:off x="856933" y="4043533"/>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98" name="Google Shape;98;p14"/>
          <p:cNvSpPr txBox="1">
            <a:spLocks noGrp="1"/>
          </p:cNvSpPr>
          <p:nvPr>
            <p:ph type="ctrTitle" idx="3"/>
          </p:nvPr>
        </p:nvSpPr>
        <p:spPr>
          <a:xfrm>
            <a:off x="4920917" y="3285533"/>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99" name="Google Shape;99;p14"/>
          <p:cNvSpPr txBox="1">
            <a:spLocks noGrp="1"/>
          </p:cNvSpPr>
          <p:nvPr>
            <p:ph type="subTitle" idx="4"/>
          </p:nvPr>
        </p:nvSpPr>
        <p:spPr>
          <a:xfrm>
            <a:off x="4920933" y="4043533"/>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100" name="Google Shape;100;p14"/>
          <p:cNvSpPr txBox="1">
            <a:spLocks noGrp="1"/>
          </p:cNvSpPr>
          <p:nvPr>
            <p:ph type="ctrTitle" idx="5"/>
          </p:nvPr>
        </p:nvSpPr>
        <p:spPr>
          <a:xfrm>
            <a:off x="8984917" y="3285533"/>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9pPr>
          </a:lstStyle>
          <a:p>
            <a:endParaRPr/>
          </a:p>
        </p:txBody>
      </p:sp>
      <p:sp>
        <p:nvSpPr>
          <p:cNvPr id="101" name="Google Shape;101;p14"/>
          <p:cNvSpPr txBox="1">
            <a:spLocks noGrp="1"/>
          </p:cNvSpPr>
          <p:nvPr>
            <p:ph type="subTitle" idx="6"/>
          </p:nvPr>
        </p:nvSpPr>
        <p:spPr>
          <a:xfrm>
            <a:off x="8984933" y="4043533"/>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Tree>
    <p:extLst>
      <p:ext uri="{BB962C8B-B14F-4D97-AF65-F5344CB8AC3E}">
        <p14:creationId xmlns:p14="http://schemas.microsoft.com/office/powerpoint/2010/main" val="1810742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2"/>
        <p:cNvGrpSpPr/>
        <p:nvPr/>
      </p:nvGrpSpPr>
      <p:grpSpPr>
        <a:xfrm>
          <a:off x="0" y="0"/>
          <a:ext cx="0" cy="0"/>
          <a:chOff x="0" y="0"/>
          <a:chExt cx="0" cy="0"/>
        </a:xfrm>
      </p:grpSpPr>
      <p:sp>
        <p:nvSpPr>
          <p:cNvPr id="103" name="Google Shape;103;p15"/>
          <p:cNvSpPr/>
          <p:nvPr/>
        </p:nvSpPr>
        <p:spPr>
          <a:xfrm>
            <a:off x="0" y="2257567"/>
            <a:ext cx="12192000" cy="46008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008275"/>
              </a:solidFill>
              <a:latin typeface="Apple Braille"/>
            </a:endParaRPr>
          </a:p>
        </p:txBody>
      </p:sp>
      <p:sp>
        <p:nvSpPr>
          <p:cNvPr id="104" name="Google Shape;104;p15"/>
          <p:cNvSpPr txBox="1">
            <a:spLocks noGrp="1"/>
          </p:cNvSpPr>
          <p:nvPr>
            <p:ph type="ctrTitle"/>
          </p:nvPr>
        </p:nvSpPr>
        <p:spPr>
          <a:xfrm>
            <a:off x="2288300" y="3543552"/>
            <a:ext cx="3002400" cy="46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105" name="Google Shape;105;p15"/>
          <p:cNvSpPr txBox="1">
            <a:spLocks noGrp="1"/>
          </p:cNvSpPr>
          <p:nvPr>
            <p:ph type="subTitle" idx="1"/>
          </p:nvPr>
        </p:nvSpPr>
        <p:spPr>
          <a:xfrm>
            <a:off x="2288300" y="3794331"/>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106" name="Google Shape;106;p15"/>
          <p:cNvSpPr txBox="1">
            <a:spLocks noGrp="1"/>
          </p:cNvSpPr>
          <p:nvPr>
            <p:ph type="title" idx="2" hasCustomPrompt="1"/>
          </p:nvPr>
        </p:nvSpPr>
        <p:spPr>
          <a:xfrm>
            <a:off x="2288316" y="2770447"/>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5"/>
          <p:cNvSpPr txBox="1">
            <a:spLocks noGrp="1"/>
          </p:cNvSpPr>
          <p:nvPr>
            <p:ph type="ctrTitle" idx="3"/>
          </p:nvPr>
        </p:nvSpPr>
        <p:spPr>
          <a:xfrm>
            <a:off x="5351467" y="3540800"/>
            <a:ext cx="3002400" cy="46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108" name="Google Shape;108;p15"/>
          <p:cNvSpPr txBox="1">
            <a:spLocks noGrp="1"/>
          </p:cNvSpPr>
          <p:nvPr>
            <p:ph type="subTitle" idx="4"/>
          </p:nvPr>
        </p:nvSpPr>
        <p:spPr>
          <a:xfrm>
            <a:off x="5351461" y="3787277"/>
            <a:ext cx="2635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109" name="Google Shape;109;p15"/>
          <p:cNvSpPr txBox="1">
            <a:spLocks noGrp="1"/>
          </p:cNvSpPr>
          <p:nvPr>
            <p:ph type="title" idx="5" hasCustomPrompt="1"/>
          </p:nvPr>
        </p:nvSpPr>
        <p:spPr>
          <a:xfrm>
            <a:off x="5351483" y="2770416"/>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0" name="Google Shape;110;p15"/>
          <p:cNvSpPr txBox="1">
            <a:spLocks noGrp="1"/>
          </p:cNvSpPr>
          <p:nvPr>
            <p:ph type="ctrTitle" idx="6"/>
          </p:nvPr>
        </p:nvSpPr>
        <p:spPr>
          <a:xfrm>
            <a:off x="8414633" y="3540820"/>
            <a:ext cx="3002400" cy="46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111" name="Google Shape;111;p15"/>
          <p:cNvSpPr txBox="1">
            <a:spLocks noGrp="1"/>
          </p:cNvSpPr>
          <p:nvPr>
            <p:ph type="subTitle" idx="7"/>
          </p:nvPr>
        </p:nvSpPr>
        <p:spPr>
          <a:xfrm>
            <a:off x="8414633" y="3787297"/>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112" name="Google Shape;112;p15"/>
          <p:cNvSpPr txBox="1">
            <a:spLocks noGrp="1"/>
          </p:cNvSpPr>
          <p:nvPr>
            <p:ph type="title" idx="8" hasCustomPrompt="1"/>
          </p:nvPr>
        </p:nvSpPr>
        <p:spPr>
          <a:xfrm>
            <a:off x="8414649" y="277042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3" name="Google Shape;113;p15"/>
          <p:cNvSpPr txBox="1">
            <a:spLocks noGrp="1"/>
          </p:cNvSpPr>
          <p:nvPr>
            <p:ph type="ctrTitle" idx="9"/>
          </p:nvPr>
        </p:nvSpPr>
        <p:spPr>
          <a:xfrm>
            <a:off x="964800" y="800267"/>
            <a:ext cx="102624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dk2"/>
              </a:buClr>
              <a:buSzPts val="1800"/>
              <a:buNone/>
              <a:defRPr sz="2400">
                <a:solidFill>
                  <a:schemeClr val="dk2"/>
                </a:solidFill>
              </a:defRPr>
            </a:lvl2pPr>
            <a:lvl3pPr lvl="2" algn="ctr" rtl="0">
              <a:spcBef>
                <a:spcPts val="0"/>
              </a:spcBef>
              <a:spcAft>
                <a:spcPts val="0"/>
              </a:spcAft>
              <a:buClr>
                <a:schemeClr val="dk2"/>
              </a:buClr>
              <a:buSzPts val="1800"/>
              <a:buNone/>
              <a:defRPr sz="2400">
                <a:solidFill>
                  <a:schemeClr val="dk2"/>
                </a:solidFill>
              </a:defRPr>
            </a:lvl3pPr>
            <a:lvl4pPr lvl="3" algn="ctr" rtl="0">
              <a:spcBef>
                <a:spcPts val="0"/>
              </a:spcBef>
              <a:spcAft>
                <a:spcPts val="0"/>
              </a:spcAft>
              <a:buClr>
                <a:schemeClr val="dk2"/>
              </a:buClr>
              <a:buSzPts val="1800"/>
              <a:buNone/>
              <a:defRPr sz="2400">
                <a:solidFill>
                  <a:schemeClr val="dk2"/>
                </a:solidFill>
              </a:defRPr>
            </a:lvl4pPr>
            <a:lvl5pPr lvl="4" algn="ctr" rtl="0">
              <a:spcBef>
                <a:spcPts val="0"/>
              </a:spcBef>
              <a:spcAft>
                <a:spcPts val="0"/>
              </a:spcAft>
              <a:buClr>
                <a:schemeClr val="dk2"/>
              </a:buClr>
              <a:buSzPts val="1800"/>
              <a:buNone/>
              <a:defRPr sz="2400">
                <a:solidFill>
                  <a:schemeClr val="dk2"/>
                </a:solidFill>
              </a:defRPr>
            </a:lvl5pPr>
            <a:lvl6pPr lvl="5" algn="ctr" rtl="0">
              <a:spcBef>
                <a:spcPts val="0"/>
              </a:spcBef>
              <a:spcAft>
                <a:spcPts val="0"/>
              </a:spcAft>
              <a:buClr>
                <a:schemeClr val="dk2"/>
              </a:buClr>
              <a:buSzPts val="1800"/>
              <a:buNone/>
              <a:defRPr sz="2400">
                <a:solidFill>
                  <a:schemeClr val="dk2"/>
                </a:solidFill>
              </a:defRPr>
            </a:lvl6pPr>
            <a:lvl7pPr lvl="6" algn="ctr" rtl="0">
              <a:spcBef>
                <a:spcPts val="0"/>
              </a:spcBef>
              <a:spcAft>
                <a:spcPts val="0"/>
              </a:spcAft>
              <a:buClr>
                <a:schemeClr val="dk2"/>
              </a:buClr>
              <a:buSzPts val="1800"/>
              <a:buNone/>
              <a:defRPr sz="2400">
                <a:solidFill>
                  <a:schemeClr val="dk2"/>
                </a:solidFill>
              </a:defRPr>
            </a:lvl7pPr>
            <a:lvl8pPr lvl="7" algn="ctr" rtl="0">
              <a:spcBef>
                <a:spcPts val="0"/>
              </a:spcBef>
              <a:spcAft>
                <a:spcPts val="0"/>
              </a:spcAft>
              <a:buClr>
                <a:schemeClr val="dk2"/>
              </a:buClr>
              <a:buSzPts val="1800"/>
              <a:buNone/>
              <a:defRPr sz="2400">
                <a:solidFill>
                  <a:schemeClr val="dk2"/>
                </a:solidFill>
              </a:defRPr>
            </a:lvl8pPr>
            <a:lvl9pPr lvl="8" algn="ctr" rtl="0">
              <a:spcBef>
                <a:spcPts val="0"/>
              </a:spcBef>
              <a:spcAft>
                <a:spcPts val="0"/>
              </a:spcAft>
              <a:buClr>
                <a:schemeClr val="dk2"/>
              </a:buClr>
              <a:buSzPts val="1800"/>
              <a:buNone/>
              <a:defRPr sz="2400">
                <a:solidFill>
                  <a:schemeClr val="dk2"/>
                </a:solidFill>
              </a:defRPr>
            </a:lvl9pPr>
          </a:lstStyle>
          <a:p>
            <a:endParaRPr/>
          </a:p>
        </p:txBody>
      </p:sp>
      <p:sp>
        <p:nvSpPr>
          <p:cNvPr id="114" name="Google Shape;114;p15"/>
          <p:cNvSpPr txBox="1">
            <a:spLocks noGrp="1"/>
          </p:cNvSpPr>
          <p:nvPr>
            <p:ph type="ctrTitle" idx="13"/>
          </p:nvPr>
        </p:nvSpPr>
        <p:spPr>
          <a:xfrm>
            <a:off x="2288300" y="5444469"/>
            <a:ext cx="3002400" cy="464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115" name="Google Shape;115;p15"/>
          <p:cNvSpPr txBox="1">
            <a:spLocks noGrp="1"/>
          </p:cNvSpPr>
          <p:nvPr>
            <p:ph type="subTitle" idx="14"/>
          </p:nvPr>
        </p:nvSpPr>
        <p:spPr>
          <a:xfrm>
            <a:off x="2288300" y="5692331"/>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116" name="Google Shape;116;p15"/>
          <p:cNvSpPr txBox="1">
            <a:spLocks noGrp="1"/>
          </p:cNvSpPr>
          <p:nvPr>
            <p:ph type="title" idx="15" hasCustomPrompt="1"/>
          </p:nvPr>
        </p:nvSpPr>
        <p:spPr>
          <a:xfrm>
            <a:off x="2288316" y="4672947"/>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15"/>
          <p:cNvSpPr txBox="1">
            <a:spLocks noGrp="1"/>
          </p:cNvSpPr>
          <p:nvPr>
            <p:ph type="ctrTitle" idx="16"/>
          </p:nvPr>
        </p:nvSpPr>
        <p:spPr>
          <a:xfrm>
            <a:off x="5351467" y="5441733"/>
            <a:ext cx="3002400" cy="464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118" name="Google Shape;118;p15"/>
          <p:cNvSpPr txBox="1">
            <a:spLocks noGrp="1"/>
          </p:cNvSpPr>
          <p:nvPr>
            <p:ph type="subTitle" idx="17"/>
          </p:nvPr>
        </p:nvSpPr>
        <p:spPr>
          <a:xfrm>
            <a:off x="5351461" y="5685277"/>
            <a:ext cx="2635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119" name="Google Shape;119;p15"/>
          <p:cNvSpPr txBox="1">
            <a:spLocks noGrp="1"/>
          </p:cNvSpPr>
          <p:nvPr>
            <p:ph type="title" idx="18" hasCustomPrompt="1"/>
          </p:nvPr>
        </p:nvSpPr>
        <p:spPr>
          <a:xfrm>
            <a:off x="5351483" y="4668416"/>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0" name="Google Shape;120;p15"/>
          <p:cNvSpPr txBox="1">
            <a:spLocks noGrp="1"/>
          </p:cNvSpPr>
          <p:nvPr>
            <p:ph type="ctrTitle" idx="19"/>
          </p:nvPr>
        </p:nvSpPr>
        <p:spPr>
          <a:xfrm>
            <a:off x="8414633" y="5441753"/>
            <a:ext cx="3002400" cy="464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endParaRPr/>
          </a:p>
        </p:txBody>
      </p:sp>
      <p:sp>
        <p:nvSpPr>
          <p:cNvPr id="121" name="Google Shape;121;p15"/>
          <p:cNvSpPr txBox="1">
            <a:spLocks noGrp="1"/>
          </p:cNvSpPr>
          <p:nvPr>
            <p:ph type="subTitle" idx="20"/>
          </p:nvPr>
        </p:nvSpPr>
        <p:spPr>
          <a:xfrm>
            <a:off x="8414633" y="5685297"/>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chemeClr val="lt1"/>
                </a:solidFill>
              </a:defRPr>
            </a:lvl1pPr>
            <a:lvl2pPr lvl="1" rtl="0">
              <a:lnSpc>
                <a:spcPct val="100000"/>
              </a:lnSpc>
              <a:spcBef>
                <a:spcPts val="0"/>
              </a:spcBef>
              <a:spcAft>
                <a:spcPts val="0"/>
              </a:spcAft>
              <a:buClr>
                <a:schemeClr val="lt1"/>
              </a:buClr>
              <a:buSzPts val="1000"/>
              <a:buNone/>
              <a:defRPr sz="1333">
                <a:solidFill>
                  <a:schemeClr val="lt1"/>
                </a:solidFill>
              </a:defRPr>
            </a:lvl2pPr>
            <a:lvl3pPr lvl="2" rtl="0">
              <a:lnSpc>
                <a:spcPct val="100000"/>
              </a:lnSpc>
              <a:spcBef>
                <a:spcPts val="0"/>
              </a:spcBef>
              <a:spcAft>
                <a:spcPts val="0"/>
              </a:spcAft>
              <a:buClr>
                <a:schemeClr val="lt1"/>
              </a:buClr>
              <a:buSzPts val="1000"/>
              <a:buNone/>
              <a:defRPr sz="1333">
                <a:solidFill>
                  <a:schemeClr val="lt1"/>
                </a:solidFill>
              </a:defRPr>
            </a:lvl3pPr>
            <a:lvl4pPr lvl="3" rtl="0">
              <a:lnSpc>
                <a:spcPct val="100000"/>
              </a:lnSpc>
              <a:spcBef>
                <a:spcPts val="0"/>
              </a:spcBef>
              <a:spcAft>
                <a:spcPts val="0"/>
              </a:spcAft>
              <a:buClr>
                <a:schemeClr val="lt1"/>
              </a:buClr>
              <a:buSzPts val="1000"/>
              <a:buNone/>
              <a:defRPr sz="1333">
                <a:solidFill>
                  <a:schemeClr val="lt1"/>
                </a:solidFill>
              </a:defRPr>
            </a:lvl4pPr>
            <a:lvl5pPr lvl="4" rtl="0">
              <a:lnSpc>
                <a:spcPct val="100000"/>
              </a:lnSpc>
              <a:spcBef>
                <a:spcPts val="0"/>
              </a:spcBef>
              <a:spcAft>
                <a:spcPts val="0"/>
              </a:spcAft>
              <a:buClr>
                <a:schemeClr val="lt1"/>
              </a:buClr>
              <a:buSzPts val="1000"/>
              <a:buNone/>
              <a:defRPr sz="1333">
                <a:solidFill>
                  <a:schemeClr val="lt1"/>
                </a:solidFill>
              </a:defRPr>
            </a:lvl5pPr>
            <a:lvl6pPr lvl="5" rtl="0">
              <a:lnSpc>
                <a:spcPct val="100000"/>
              </a:lnSpc>
              <a:spcBef>
                <a:spcPts val="0"/>
              </a:spcBef>
              <a:spcAft>
                <a:spcPts val="0"/>
              </a:spcAft>
              <a:buClr>
                <a:schemeClr val="lt1"/>
              </a:buClr>
              <a:buSzPts val="1000"/>
              <a:buNone/>
              <a:defRPr sz="1333">
                <a:solidFill>
                  <a:schemeClr val="lt1"/>
                </a:solidFill>
              </a:defRPr>
            </a:lvl6pPr>
            <a:lvl7pPr lvl="6" rtl="0">
              <a:lnSpc>
                <a:spcPct val="100000"/>
              </a:lnSpc>
              <a:spcBef>
                <a:spcPts val="0"/>
              </a:spcBef>
              <a:spcAft>
                <a:spcPts val="0"/>
              </a:spcAft>
              <a:buClr>
                <a:schemeClr val="lt1"/>
              </a:buClr>
              <a:buSzPts val="1000"/>
              <a:buNone/>
              <a:defRPr sz="1333">
                <a:solidFill>
                  <a:schemeClr val="lt1"/>
                </a:solidFill>
              </a:defRPr>
            </a:lvl7pPr>
            <a:lvl8pPr lvl="7" rtl="0">
              <a:lnSpc>
                <a:spcPct val="100000"/>
              </a:lnSpc>
              <a:spcBef>
                <a:spcPts val="0"/>
              </a:spcBef>
              <a:spcAft>
                <a:spcPts val="0"/>
              </a:spcAft>
              <a:buClr>
                <a:schemeClr val="lt1"/>
              </a:buClr>
              <a:buSzPts val="1000"/>
              <a:buNone/>
              <a:defRPr sz="1333">
                <a:solidFill>
                  <a:schemeClr val="lt1"/>
                </a:solidFill>
              </a:defRPr>
            </a:lvl8pPr>
            <a:lvl9pPr lvl="8" rtl="0">
              <a:lnSpc>
                <a:spcPct val="100000"/>
              </a:lnSpc>
              <a:spcBef>
                <a:spcPts val="0"/>
              </a:spcBef>
              <a:spcAft>
                <a:spcPts val="0"/>
              </a:spcAft>
              <a:buClr>
                <a:schemeClr val="lt1"/>
              </a:buClr>
              <a:buSzPts val="1000"/>
              <a:buNone/>
              <a:defRPr sz="1333">
                <a:solidFill>
                  <a:schemeClr val="lt1"/>
                </a:solidFill>
              </a:defRPr>
            </a:lvl9pPr>
          </a:lstStyle>
          <a:p>
            <a:endParaRPr/>
          </a:p>
        </p:txBody>
      </p:sp>
      <p:sp>
        <p:nvSpPr>
          <p:cNvPr id="122" name="Google Shape;122;p15"/>
          <p:cNvSpPr txBox="1">
            <a:spLocks noGrp="1"/>
          </p:cNvSpPr>
          <p:nvPr>
            <p:ph type="title" idx="21" hasCustomPrompt="1"/>
          </p:nvPr>
        </p:nvSpPr>
        <p:spPr>
          <a:xfrm>
            <a:off x="8414649" y="466842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2990025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ullet Point">
  <p:cSld name="Title and Bullet Point">
    <p:spTree>
      <p:nvGrpSpPr>
        <p:cNvPr id="1" name="Shape 123"/>
        <p:cNvGrpSpPr/>
        <p:nvPr/>
      </p:nvGrpSpPr>
      <p:grpSpPr>
        <a:xfrm>
          <a:off x="0" y="0"/>
          <a:ext cx="0" cy="0"/>
          <a:chOff x="0" y="0"/>
          <a:chExt cx="0" cy="0"/>
        </a:xfrm>
      </p:grpSpPr>
      <p:sp>
        <p:nvSpPr>
          <p:cNvPr id="124" name="Google Shape;124;p16"/>
          <p:cNvSpPr/>
          <p:nvPr/>
        </p:nvSpPr>
        <p:spPr>
          <a:xfrm>
            <a:off x="4599567" y="1624000"/>
            <a:ext cx="7592400" cy="5234000"/>
          </a:xfrm>
          <a:prstGeom prst="rect">
            <a:avLst/>
          </a:prstGeom>
          <a:solidFill>
            <a:schemeClr val="accent2">
              <a:alpha val="597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25" name="Google Shape;125;p16"/>
          <p:cNvSpPr/>
          <p:nvPr/>
        </p:nvSpPr>
        <p:spPr>
          <a:xfrm>
            <a:off x="-1133" y="-5000"/>
            <a:ext cx="10717200" cy="62304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26" name="Google Shape;126;p16"/>
          <p:cNvSpPr txBox="1">
            <a:spLocks noGrp="1"/>
          </p:cNvSpPr>
          <p:nvPr>
            <p:ph type="body" idx="1"/>
          </p:nvPr>
        </p:nvSpPr>
        <p:spPr>
          <a:xfrm>
            <a:off x="915600" y="1801533"/>
            <a:ext cx="9452400" cy="4089600"/>
          </a:xfrm>
          <a:prstGeom prst="rect">
            <a:avLst/>
          </a:prstGeom>
        </p:spPr>
        <p:txBody>
          <a:bodyPr spcFirstLastPara="1" wrap="square" lIns="91425" tIns="91425" rIns="91425" bIns="91425" anchor="t" anchorCtr="0">
            <a:noAutofit/>
          </a:bodyPr>
          <a:lstStyle>
            <a:lvl1pPr marL="609585" lvl="0" indent="-397923" rtl="0">
              <a:lnSpc>
                <a:spcPct val="100000"/>
              </a:lnSpc>
              <a:spcBef>
                <a:spcPts val="0"/>
              </a:spcBef>
              <a:spcAft>
                <a:spcPts val="0"/>
              </a:spcAft>
              <a:buClr>
                <a:schemeClr val="dk1"/>
              </a:buClr>
              <a:buSzPts val="1100"/>
              <a:buAutoNum type="arabicPeriod"/>
              <a:defRPr sz="1667">
                <a:solidFill>
                  <a:schemeClr val="dk1"/>
                </a:solidFill>
              </a:defRPr>
            </a:lvl1pPr>
            <a:lvl2pPr marL="1219170" lvl="1" indent="-397923" rtl="0">
              <a:spcBef>
                <a:spcPts val="0"/>
              </a:spcBef>
              <a:spcAft>
                <a:spcPts val="0"/>
              </a:spcAft>
              <a:buClr>
                <a:schemeClr val="dk1"/>
              </a:buClr>
              <a:buSzPts val="1100"/>
              <a:buFont typeface="Muli"/>
              <a:buAutoNum type="alphaLcPeriod"/>
              <a:defRPr sz="1667">
                <a:solidFill>
                  <a:schemeClr val="dk1"/>
                </a:solidFill>
              </a:defRPr>
            </a:lvl2pPr>
            <a:lvl3pPr marL="1828754" lvl="2" indent="-397923" rtl="0">
              <a:spcBef>
                <a:spcPts val="2133"/>
              </a:spcBef>
              <a:spcAft>
                <a:spcPts val="0"/>
              </a:spcAft>
              <a:buClr>
                <a:schemeClr val="dk1"/>
              </a:buClr>
              <a:buSzPts val="1100"/>
              <a:buFont typeface="Muli"/>
              <a:buAutoNum type="romanLcPeriod"/>
              <a:defRPr sz="1667">
                <a:solidFill>
                  <a:schemeClr val="dk1"/>
                </a:solidFill>
              </a:defRPr>
            </a:lvl3pPr>
            <a:lvl4pPr marL="2438339" lvl="3" indent="-397923" rtl="0">
              <a:spcBef>
                <a:spcPts val="2133"/>
              </a:spcBef>
              <a:spcAft>
                <a:spcPts val="0"/>
              </a:spcAft>
              <a:buClr>
                <a:schemeClr val="dk1"/>
              </a:buClr>
              <a:buSzPts val="1100"/>
              <a:buFont typeface="Muli"/>
              <a:buAutoNum type="arabicPeriod"/>
              <a:defRPr sz="1667">
                <a:solidFill>
                  <a:schemeClr val="dk1"/>
                </a:solidFill>
              </a:defRPr>
            </a:lvl4pPr>
            <a:lvl5pPr marL="3047924" lvl="4" indent="-397923" rtl="0">
              <a:spcBef>
                <a:spcPts val="2133"/>
              </a:spcBef>
              <a:spcAft>
                <a:spcPts val="0"/>
              </a:spcAft>
              <a:buClr>
                <a:schemeClr val="dk1"/>
              </a:buClr>
              <a:buSzPts val="1100"/>
              <a:buFont typeface="Muli"/>
              <a:buAutoNum type="alphaLcPeriod"/>
              <a:defRPr sz="1667">
                <a:solidFill>
                  <a:schemeClr val="dk1"/>
                </a:solidFill>
              </a:defRPr>
            </a:lvl5pPr>
            <a:lvl6pPr marL="3657509" lvl="5" indent="-397923" rtl="0">
              <a:spcBef>
                <a:spcPts val="2133"/>
              </a:spcBef>
              <a:spcAft>
                <a:spcPts val="0"/>
              </a:spcAft>
              <a:buClr>
                <a:schemeClr val="dk1"/>
              </a:buClr>
              <a:buSzPts val="1100"/>
              <a:buFont typeface="Muli"/>
              <a:buAutoNum type="romanLcPeriod"/>
              <a:defRPr sz="1667">
                <a:solidFill>
                  <a:schemeClr val="dk1"/>
                </a:solidFill>
              </a:defRPr>
            </a:lvl6pPr>
            <a:lvl7pPr marL="4267093" lvl="6" indent="-397923" rtl="0">
              <a:spcBef>
                <a:spcPts val="2133"/>
              </a:spcBef>
              <a:spcAft>
                <a:spcPts val="0"/>
              </a:spcAft>
              <a:buClr>
                <a:schemeClr val="dk1"/>
              </a:buClr>
              <a:buSzPts val="1100"/>
              <a:buFont typeface="Muli"/>
              <a:buAutoNum type="arabicPeriod"/>
              <a:defRPr sz="1667">
                <a:solidFill>
                  <a:schemeClr val="dk1"/>
                </a:solidFill>
              </a:defRPr>
            </a:lvl7pPr>
            <a:lvl8pPr marL="4876678" lvl="7" indent="-397923" rtl="0">
              <a:spcBef>
                <a:spcPts val="2133"/>
              </a:spcBef>
              <a:spcAft>
                <a:spcPts val="0"/>
              </a:spcAft>
              <a:buClr>
                <a:schemeClr val="dk1"/>
              </a:buClr>
              <a:buSzPts val="1100"/>
              <a:buFont typeface="Muli"/>
              <a:buAutoNum type="alphaLcPeriod"/>
              <a:defRPr sz="1667">
                <a:solidFill>
                  <a:schemeClr val="dk1"/>
                </a:solidFill>
              </a:defRPr>
            </a:lvl8pPr>
            <a:lvl9pPr marL="5486263" lvl="8" indent="-397923" rtl="0">
              <a:spcBef>
                <a:spcPts val="2133"/>
              </a:spcBef>
              <a:spcAft>
                <a:spcPts val="2133"/>
              </a:spcAft>
              <a:buClr>
                <a:schemeClr val="dk1"/>
              </a:buClr>
              <a:buSzPts val="1100"/>
              <a:buFont typeface="Muli"/>
              <a:buAutoNum type="romanLcPeriod"/>
              <a:defRPr sz="1667">
                <a:solidFill>
                  <a:schemeClr val="dk1"/>
                </a:solidFill>
              </a:defRPr>
            </a:lvl9pPr>
          </a:lstStyle>
          <a:p>
            <a:endParaRPr/>
          </a:p>
        </p:txBody>
      </p:sp>
      <p:sp>
        <p:nvSpPr>
          <p:cNvPr id="127" name="Google Shape;127;p16"/>
          <p:cNvSpPr txBox="1">
            <a:spLocks noGrp="1"/>
          </p:cNvSpPr>
          <p:nvPr>
            <p:ph type="ctrTitle"/>
          </p:nvPr>
        </p:nvSpPr>
        <p:spPr>
          <a:xfrm>
            <a:off x="2708800" y="730167"/>
            <a:ext cx="6774400" cy="99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solidFill>
                  <a:schemeClr val="lt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endParaRPr/>
          </a:p>
        </p:txBody>
      </p:sp>
    </p:spTree>
    <p:extLst>
      <p:ext uri="{BB962C8B-B14F-4D97-AF65-F5344CB8AC3E}">
        <p14:creationId xmlns:p14="http://schemas.microsoft.com/office/powerpoint/2010/main" val="31164902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design 1">
  <p:cSld name="Title design 1">
    <p:bg>
      <p:bgPr>
        <a:solidFill>
          <a:schemeClr val="lt1"/>
        </a:solidFill>
        <a:effectLst/>
      </p:bgPr>
    </p:bg>
    <p:spTree>
      <p:nvGrpSpPr>
        <p:cNvPr id="1" name="Shape 128"/>
        <p:cNvGrpSpPr/>
        <p:nvPr/>
      </p:nvGrpSpPr>
      <p:grpSpPr>
        <a:xfrm>
          <a:off x="0" y="0"/>
          <a:ext cx="0" cy="0"/>
          <a:chOff x="0" y="0"/>
          <a:chExt cx="0" cy="0"/>
        </a:xfrm>
      </p:grpSpPr>
      <p:sp>
        <p:nvSpPr>
          <p:cNvPr id="129" name="Google Shape;129;p17"/>
          <p:cNvSpPr txBox="1">
            <a:spLocks noGrp="1"/>
          </p:cNvSpPr>
          <p:nvPr>
            <p:ph type="ctrTitle"/>
          </p:nvPr>
        </p:nvSpPr>
        <p:spPr>
          <a:xfrm>
            <a:off x="2619800" y="556133"/>
            <a:ext cx="6952400" cy="90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solidFill>
                  <a:schemeClr val="dk1"/>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endParaRPr/>
          </a:p>
        </p:txBody>
      </p:sp>
      <p:sp>
        <p:nvSpPr>
          <p:cNvPr id="130" name="Google Shape;130;p17"/>
          <p:cNvSpPr/>
          <p:nvPr/>
        </p:nvSpPr>
        <p:spPr>
          <a:xfrm>
            <a:off x="11638700" y="1640400"/>
            <a:ext cx="363600" cy="5217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31" name="Google Shape;131;p17"/>
          <p:cNvSpPr/>
          <p:nvPr/>
        </p:nvSpPr>
        <p:spPr>
          <a:xfrm>
            <a:off x="11828400" y="0"/>
            <a:ext cx="363600" cy="68580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Tree>
    <p:extLst>
      <p:ext uri="{BB962C8B-B14F-4D97-AF65-F5344CB8AC3E}">
        <p14:creationId xmlns:p14="http://schemas.microsoft.com/office/powerpoint/2010/main" val="39304739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solidFill>
          <a:schemeClr val="lt1"/>
        </a:solid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2619801" y="378800"/>
            <a:ext cx="69524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solidFill>
                  <a:schemeClr val="dk1"/>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endParaRPr/>
          </a:p>
        </p:txBody>
      </p:sp>
      <p:sp>
        <p:nvSpPr>
          <p:cNvPr id="134" name="Google Shape;134;p18"/>
          <p:cNvSpPr/>
          <p:nvPr/>
        </p:nvSpPr>
        <p:spPr>
          <a:xfrm>
            <a:off x="11638700" y="1640400"/>
            <a:ext cx="363600" cy="5217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35" name="Google Shape;135;p18"/>
          <p:cNvSpPr/>
          <p:nvPr/>
        </p:nvSpPr>
        <p:spPr>
          <a:xfrm>
            <a:off x="11828400" y="0"/>
            <a:ext cx="363600" cy="68580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36" name="Google Shape;136;p18"/>
          <p:cNvSpPr txBox="1">
            <a:spLocks noGrp="1"/>
          </p:cNvSpPr>
          <p:nvPr>
            <p:ph type="subTitle" idx="1"/>
          </p:nvPr>
        </p:nvSpPr>
        <p:spPr>
          <a:xfrm>
            <a:off x="2774796" y="5775500"/>
            <a:ext cx="66424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rgbClr val="434343"/>
              </a:buClr>
              <a:buSzPts val="1200"/>
              <a:buNone/>
              <a:defRPr>
                <a:solidFill>
                  <a:srgbClr val="434343"/>
                </a:solidFill>
              </a:defRPr>
            </a:lvl2pPr>
            <a:lvl3pPr lvl="2" algn="ctr" rtl="0">
              <a:lnSpc>
                <a:spcPct val="100000"/>
              </a:lnSpc>
              <a:spcBef>
                <a:spcPts val="0"/>
              </a:spcBef>
              <a:spcAft>
                <a:spcPts val="0"/>
              </a:spcAft>
              <a:buClr>
                <a:srgbClr val="434343"/>
              </a:buClr>
              <a:buSzPts val="1200"/>
              <a:buNone/>
              <a:defRPr>
                <a:solidFill>
                  <a:srgbClr val="434343"/>
                </a:solidFill>
              </a:defRPr>
            </a:lvl3pPr>
            <a:lvl4pPr lvl="3" algn="ctr" rtl="0">
              <a:lnSpc>
                <a:spcPct val="100000"/>
              </a:lnSpc>
              <a:spcBef>
                <a:spcPts val="0"/>
              </a:spcBef>
              <a:spcAft>
                <a:spcPts val="0"/>
              </a:spcAft>
              <a:buClr>
                <a:srgbClr val="434343"/>
              </a:buClr>
              <a:buSzPts val="1200"/>
              <a:buNone/>
              <a:defRPr>
                <a:solidFill>
                  <a:srgbClr val="434343"/>
                </a:solidFill>
              </a:defRPr>
            </a:lvl4pPr>
            <a:lvl5pPr lvl="4" algn="ctr" rtl="0">
              <a:lnSpc>
                <a:spcPct val="100000"/>
              </a:lnSpc>
              <a:spcBef>
                <a:spcPts val="0"/>
              </a:spcBef>
              <a:spcAft>
                <a:spcPts val="0"/>
              </a:spcAft>
              <a:buClr>
                <a:srgbClr val="434343"/>
              </a:buClr>
              <a:buSzPts val="1200"/>
              <a:buNone/>
              <a:defRPr>
                <a:solidFill>
                  <a:srgbClr val="434343"/>
                </a:solidFill>
              </a:defRPr>
            </a:lvl5pPr>
            <a:lvl6pPr lvl="5" algn="ctr" rtl="0">
              <a:lnSpc>
                <a:spcPct val="100000"/>
              </a:lnSpc>
              <a:spcBef>
                <a:spcPts val="0"/>
              </a:spcBef>
              <a:spcAft>
                <a:spcPts val="0"/>
              </a:spcAft>
              <a:buClr>
                <a:srgbClr val="434343"/>
              </a:buClr>
              <a:buSzPts val="1200"/>
              <a:buNone/>
              <a:defRPr>
                <a:solidFill>
                  <a:srgbClr val="434343"/>
                </a:solidFill>
              </a:defRPr>
            </a:lvl6pPr>
            <a:lvl7pPr lvl="6" algn="ctr" rtl="0">
              <a:lnSpc>
                <a:spcPct val="100000"/>
              </a:lnSpc>
              <a:spcBef>
                <a:spcPts val="0"/>
              </a:spcBef>
              <a:spcAft>
                <a:spcPts val="0"/>
              </a:spcAft>
              <a:buClr>
                <a:srgbClr val="434343"/>
              </a:buClr>
              <a:buSzPts val="1200"/>
              <a:buNone/>
              <a:defRPr>
                <a:solidFill>
                  <a:srgbClr val="434343"/>
                </a:solidFill>
              </a:defRPr>
            </a:lvl7pPr>
            <a:lvl8pPr lvl="7" algn="ctr" rtl="0">
              <a:lnSpc>
                <a:spcPct val="100000"/>
              </a:lnSpc>
              <a:spcBef>
                <a:spcPts val="0"/>
              </a:spcBef>
              <a:spcAft>
                <a:spcPts val="0"/>
              </a:spcAft>
              <a:buClr>
                <a:srgbClr val="434343"/>
              </a:buClr>
              <a:buSzPts val="1200"/>
              <a:buNone/>
              <a:defRPr>
                <a:solidFill>
                  <a:srgbClr val="434343"/>
                </a:solidFill>
              </a:defRPr>
            </a:lvl8pPr>
            <a:lvl9pPr lvl="8" algn="ctr" rtl="0">
              <a:lnSpc>
                <a:spcPct val="100000"/>
              </a:lnSpc>
              <a:spcBef>
                <a:spcPts val="0"/>
              </a:spcBef>
              <a:spcAft>
                <a:spcPts val="0"/>
              </a:spcAft>
              <a:buClr>
                <a:srgbClr val="434343"/>
              </a:buClr>
              <a:buSzPts val="1200"/>
              <a:buNone/>
              <a:defRPr>
                <a:solidFill>
                  <a:srgbClr val="434343"/>
                </a:solidFill>
              </a:defRPr>
            </a:lvl9pPr>
          </a:lstStyle>
          <a:p>
            <a:endParaRPr/>
          </a:p>
        </p:txBody>
      </p:sp>
    </p:spTree>
    <p:extLst>
      <p:ext uri="{BB962C8B-B14F-4D97-AF65-F5344CB8AC3E}">
        <p14:creationId xmlns:p14="http://schemas.microsoft.com/office/powerpoint/2010/main" val="33536081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ix columns">
  <p:cSld name="Six columns">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txBox="1">
            <a:spLocks noGrp="1"/>
          </p:cNvSpPr>
          <p:nvPr>
            <p:ph type="ctrTitle"/>
          </p:nvPr>
        </p:nvSpPr>
        <p:spPr>
          <a:xfrm>
            <a:off x="2619801" y="378800"/>
            <a:ext cx="69524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solidFill>
                  <a:schemeClr val="dk1"/>
                </a:solidFill>
              </a:defRPr>
            </a:lvl1pPr>
            <a:lvl2pPr lvl="1" algn="r" rtl="0">
              <a:spcBef>
                <a:spcPts val="0"/>
              </a:spcBef>
              <a:spcAft>
                <a:spcPts val="0"/>
              </a:spcAft>
              <a:buClr>
                <a:schemeClr val="dk1"/>
              </a:buClr>
              <a:buSzPts val="2800"/>
              <a:buNone/>
              <a:defRPr>
                <a:solidFill>
                  <a:schemeClr val="dk1"/>
                </a:solidFill>
              </a:defRPr>
            </a:lvl2pPr>
            <a:lvl3pPr lvl="2" algn="r" rtl="0">
              <a:spcBef>
                <a:spcPts val="0"/>
              </a:spcBef>
              <a:spcAft>
                <a:spcPts val="0"/>
              </a:spcAft>
              <a:buClr>
                <a:schemeClr val="dk1"/>
              </a:buClr>
              <a:buSzPts val="2800"/>
              <a:buNone/>
              <a:defRPr>
                <a:solidFill>
                  <a:schemeClr val="dk1"/>
                </a:solidFill>
              </a:defRPr>
            </a:lvl3pPr>
            <a:lvl4pPr lvl="3" algn="r" rtl="0">
              <a:spcBef>
                <a:spcPts val="0"/>
              </a:spcBef>
              <a:spcAft>
                <a:spcPts val="0"/>
              </a:spcAft>
              <a:buClr>
                <a:schemeClr val="dk1"/>
              </a:buClr>
              <a:buSzPts val="2800"/>
              <a:buNone/>
              <a:defRPr>
                <a:solidFill>
                  <a:schemeClr val="dk1"/>
                </a:solidFill>
              </a:defRPr>
            </a:lvl4pPr>
            <a:lvl5pPr lvl="4" algn="r" rtl="0">
              <a:spcBef>
                <a:spcPts val="0"/>
              </a:spcBef>
              <a:spcAft>
                <a:spcPts val="0"/>
              </a:spcAft>
              <a:buClr>
                <a:schemeClr val="dk1"/>
              </a:buClr>
              <a:buSzPts val="2800"/>
              <a:buNone/>
              <a:defRPr>
                <a:solidFill>
                  <a:schemeClr val="dk1"/>
                </a:solidFill>
              </a:defRPr>
            </a:lvl5pPr>
            <a:lvl6pPr lvl="5" algn="r" rtl="0">
              <a:spcBef>
                <a:spcPts val="0"/>
              </a:spcBef>
              <a:spcAft>
                <a:spcPts val="0"/>
              </a:spcAft>
              <a:buClr>
                <a:schemeClr val="dk1"/>
              </a:buClr>
              <a:buSzPts val="2800"/>
              <a:buNone/>
              <a:defRPr>
                <a:solidFill>
                  <a:schemeClr val="dk1"/>
                </a:solidFill>
              </a:defRPr>
            </a:lvl6pPr>
            <a:lvl7pPr lvl="6" algn="r" rtl="0">
              <a:spcBef>
                <a:spcPts val="0"/>
              </a:spcBef>
              <a:spcAft>
                <a:spcPts val="0"/>
              </a:spcAft>
              <a:buClr>
                <a:schemeClr val="dk1"/>
              </a:buClr>
              <a:buSzPts val="2800"/>
              <a:buNone/>
              <a:defRPr>
                <a:solidFill>
                  <a:schemeClr val="dk1"/>
                </a:solidFill>
              </a:defRPr>
            </a:lvl7pPr>
            <a:lvl8pPr lvl="7" algn="r" rtl="0">
              <a:spcBef>
                <a:spcPts val="0"/>
              </a:spcBef>
              <a:spcAft>
                <a:spcPts val="0"/>
              </a:spcAft>
              <a:buClr>
                <a:schemeClr val="dk1"/>
              </a:buClr>
              <a:buSzPts val="2800"/>
              <a:buNone/>
              <a:defRPr>
                <a:solidFill>
                  <a:schemeClr val="dk1"/>
                </a:solidFill>
              </a:defRPr>
            </a:lvl8pPr>
            <a:lvl9pPr lvl="8" algn="r" rtl="0">
              <a:spcBef>
                <a:spcPts val="0"/>
              </a:spcBef>
              <a:spcAft>
                <a:spcPts val="0"/>
              </a:spcAft>
              <a:buClr>
                <a:schemeClr val="dk1"/>
              </a:buClr>
              <a:buSzPts val="2800"/>
              <a:buNone/>
              <a:defRPr>
                <a:solidFill>
                  <a:schemeClr val="dk1"/>
                </a:solidFill>
              </a:defRPr>
            </a:lvl9pPr>
          </a:lstStyle>
          <a:p>
            <a:endParaRPr/>
          </a:p>
        </p:txBody>
      </p:sp>
      <p:sp>
        <p:nvSpPr>
          <p:cNvPr id="139" name="Google Shape;139;p19"/>
          <p:cNvSpPr/>
          <p:nvPr/>
        </p:nvSpPr>
        <p:spPr>
          <a:xfrm flipH="1">
            <a:off x="189700" y="1640400"/>
            <a:ext cx="363600" cy="5217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40" name="Google Shape;140;p19"/>
          <p:cNvSpPr/>
          <p:nvPr/>
        </p:nvSpPr>
        <p:spPr>
          <a:xfrm flipH="1">
            <a:off x="0" y="0"/>
            <a:ext cx="363600" cy="68580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41" name="Google Shape;141;p19"/>
          <p:cNvSpPr txBox="1">
            <a:spLocks noGrp="1"/>
          </p:cNvSpPr>
          <p:nvPr>
            <p:ph type="ctrTitle" idx="2"/>
          </p:nvPr>
        </p:nvSpPr>
        <p:spPr>
          <a:xfrm>
            <a:off x="1329533" y="2548821"/>
            <a:ext cx="3239200" cy="581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42" name="Google Shape;142;p19"/>
          <p:cNvSpPr txBox="1">
            <a:spLocks noGrp="1"/>
          </p:cNvSpPr>
          <p:nvPr>
            <p:ph type="subTitle" idx="1"/>
          </p:nvPr>
        </p:nvSpPr>
        <p:spPr>
          <a:xfrm>
            <a:off x="1731467" y="2977075"/>
            <a:ext cx="2435200" cy="6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3" name="Google Shape;143;p19"/>
          <p:cNvSpPr txBox="1">
            <a:spLocks noGrp="1"/>
          </p:cNvSpPr>
          <p:nvPr>
            <p:ph type="ctrTitle" idx="3"/>
          </p:nvPr>
        </p:nvSpPr>
        <p:spPr>
          <a:xfrm>
            <a:off x="4626477" y="2545400"/>
            <a:ext cx="3239200" cy="58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44" name="Google Shape;144;p19"/>
          <p:cNvSpPr txBox="1">
            <a:spLocks noGrp="1"/>
          </p:cNvSpPr>
          <p:nvPr>
            <p:ph type="subTitle" idx="4"/>
          </p:nvPr>
        </p:nvSpPr>
        <p:spPr>
          <a:xfrm>
            <a:off x="4836600" y="2970667"/>
            <a:ext cx="2818800" cy="6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5" name="Google Shape;145;p19"/>
          <p:cNvSpPr txBox="1">
            <a:spLocks noGrp="1"/>
          </p:cNvSpPr>
          <p:nvPr>
            <p:ph type="ctrTitle" idx="5"/>
          </p:nvPr>
        </p:nvSpPr>
        <p:spPr>
          <a:xfrm>
            <a:off x="7923405" y="2545425"/>
            <a:ext cx="3239200" cy="58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46" name="Google Shape;146;p19"/>
          <p:cNvSpPr txBox="1">
            <a:spLocks noGrp="1"/>
          </p:cNvSpPr>
          <p:nvPr>
            <p:ph type="subTitle" idx="6"/>
          </p:nvPr>
        </p:nvSpPr>
        <p:spPr>
          <a:xfrm>
            <a:off x="8133732" y="2970667"/>
            <a:ext cx="2818800" cy="6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7" name="Google Shape;147;p19"/>
          <p:cNvSpPr txBox="1">
            <a:spLocks noGrp="1"/>
          </p:cNvSpPr>
          <p:nvPr>
            <p:ph type="ctrTitle" idx="7"/>
          </p:nvPr>
        </p:nvSpPr>
        <p:spPr>
          <a:xfrm>
            <a:off x="1329533" y="4627360"/>
            <a:ext cx="3239200" cy="53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48" name="Google Shape;148;p19"/>
          <p:cNvSpPr txBox="1">
            <a:spLocks noGrp="1"/>
          </p:cNvSpPr>
          <p:nvPr>
            <p:ph type="subTitle" idx="8"/>
          </p:nvPr>
        </p:nvSpPr>
        <p:spPr>
          <a:xfrm>
            <a:off x="1731467" y="5013753"/>
            <a:ext cx="2435200" cy="9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9" name="Google Shape;149;p19"/>
          <p:cNvSpPr txBox="1">
            <a:spLocks noGrp="1"/>
          </p:cNvSpPr>
          <p:nvPr>
            <p:ph type="ctrTitle" idx="9"/>
          </p:nvPr>
        </p:nvSpPr>
        <p:spPr>
          <a:xfrm>
            <a:off x="4626477" y="4624200"/>
            <a:ext cx="3239200" cy="53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50" name="Google Shape;150;p19"/>
          <p:cNvSpPr txBox="1">
            <a:spLocks noGrp="1"/>
          </p:cNvSpPr>
          <p:nvPr>
            <p:ph type="subTitle" idx="13"/>
          </p:nvPr>
        </p:nvSpPr>
        <p:spPr>
          <a:xfrm>
            <a:off x="5028424" y="5004968"/>
            <a:ext cx="2435200" cy="9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51" name="Google Shape;151;p19"/>
          <p:cNvSpPr txBox="1">
            <a:spLocks noGrp="1"/>
          </p:cNvSpPr>
          <p:nvPr>
            <p:ph type="ctrTitle" idx="14"/>
          </p:nvPr>
        </p:nvSpPr>
        <p:spPr>
          <a:xfrm>
            <a:off x="7923405" y="4624220"/>
            <a:ext cx="3239200" cy="53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52" name="Google Shape;152;p19"/>
          <p:cNvSpPr txBox="1">
            <a:spLocks noGrp="1"/>
          </p:cNvSpPr>
          <p:nvPr>
            <p:ph type="subTitle" idx="15"/>
          </p:nvPr>
        </p:nvSpPr>
        <p:spPr>
          <a:xfrm>
            <a:off x="8325533" y="5004969"/>
            <a:ext cx="2435200" cy="9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extLst>
      <p:ext uri="{BB962C8B-B14F-4D97-AF65-F5344CB8AC3E}">
        <p14:creationId xmlns:p14="http://schemas.microsoft.com/office/powerpoint/2010/main" val="2981515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B6130E-608C-56CB-9FD4-D18AFF378FE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DCBE372-6155-94A1-2F74-D096F4DD8D1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5F51777-6A92-CD68-CB3A-B1BB7365B69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E290278-6C42-FB58-6391-F7E2C7D3225D}"/>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6" name="页脚占位符 5">
            <a:extLst>
              <a:ext uri="{FF2B5EF4-FFF2-40B4-BE49-F238E27FC236}">
                <a16:creationId xmlns:a16="http://schemas.microsoft.com/office/drawing/2014/main" id="{BA30BDF2-929B-8F05-FD48-7FF0E26A83E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611E6F9-383E-463F-F6E5-5425171A7660}"/>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2858582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design 2">
  <p:cSld name="Title design 2">
    <p:bg>
      <p:bgPr>
        <a:solidFill>
          <a:schemeClr val="lt1"/>
        </a:solidFill>
        <a:effectLst/>
      </p:bgPr>
    </p:bg>
    <p:spTree>
      <p:nvGrpSpPr>
        <p:cNvPr id="1" name="Shape 153"/>
        <p:cNvGrpSpPr/>
        <p:nvPr/>
      </p:nvGrpSpPr>
      <p:grpSpPr>
        <a:xfrm>
          <a:off x="0" y="0"/>
          <a:ext cx="0" cy="0"/>
          <a:chOff x="0" y="0"/>
          <a:chExt cx="0" cy="0"/>
        </a:xfrm>
      </p:grpSpPr>
      <p:sp>
        <p:nvSpPr>
          <p:cNvPr id="154" name="Google Shape;154;p20"/>
          <p:cNvSpPr txBox="1">
            <a:spLocks noGrp="1"/>
          </p:cNvSpPr>
          <p:nvPr>
            <p:ph type="ctrTitle"/>
          </p:nvPr>
        </p:nvSpPr>
        <p:spPr>
          <a:xfrm>
            <a:off x="2619800" y="581000"/>
            <a:ext cx="6952400" cy="8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solidFill>
                  <a:schemeClr val="dk1"/>
                </a:solidFill>
              </a:defRPr>
            </a:lvl1pPr>
            <a:lvl2pPr lvl="1" algn="r" rtl="0">
              <a:spcBef>
                <a:spcPts val="0"/>
              </a:spcBef>
              <a:spcAft>
                <a:spcPts val="0"/>
              </a:spcAft>
              <a:buClr>
                <a:schemeClr val="dk1"/>
              </a:buClr>
              <a:buSzPts val="2400"/>
              <a:buNone/>
              <a:defRPr sz="3200">
                <a:solidFill>
                  <a:schemeClr val="dk1"/>
                </a:solidFill>
              </a:defRPr>
            </a:lvl2pPr>
            <a:lvl3pPr lvl="2" algn="r" rtl="0">
              <a:spcBef>
                <a:spcPts val="0"/>
              </a:spcBef>
              <a:spcAft>
                <a:spcPts val="0"/>
              </a:spcAft>
              <a:buClr>
                <a:schemeClr val="dk1"/>
              </a:buClr>
              <a:buSzPts val="2400"/>
              <a:buNone/>
              <a:defRPr sz="3200">
                <a:solidFill>
                  <a:schemeClr val="dk1"/>
                </a:solidFill>
              </a:defRPr>
            </a:lvl3pPr>
            <a:lvl4pPr lvl="3" algn="r" rtl="0">
              <a:spcBef>
                <a:spcPts val="0"/>
              </a:spcBef>
              <a:spcAft>
                <a:spcPts val="0"/>
              </a:spcAft>
              <a:buClr>
                <a:schemeClr val="dk1"/>
              </a:buClr>
              <a:buSzPts val="2400"/>
              <a:buNone/>
              <a:defRPr sz="3200">
                <a:solidFill>
                  <a:schemeClr val="dk1"/>
                </a:solidFill>
              </a:defRPr>
            </a:lvl4pPr>
            <a:lvl5pPr lvl="4" algn="r" rtl="0">
              <a:spcBef>
                <a:spcPts val="0"/>
              </a:spcBef>
              <a:spcAft>
                <a:spcPts val="0"/>
              </a:spcAft>
              <a:buClr>
                <a:schemeClr val="dk1"/>
              </a:buClr>
              <a:buSzPts val="2400"/>
              <a:buNone/>
              <a:defRPr sz="3200">
                <a:solidFill>
                  <a:schemeClr val="dk1"/>
                </a:solidFill>
              </a:defRPr>
            </a:lvl5pPr>
            <a:lvl6pPr lvl="5" algn="r" rtl="0">
              <a:spcBef>
                <a:spcPts val="0"/>
              </a:spcBef>
              <a:spcAft>
                <a:spcPts val="0"/>
              </a:spcAft>
              <a:buClr>
                <a:schemeClr val="dk1"/>
              </a:buClr>
              <a:buSzPts val="2400"/>
              <a:buNone/>
              <a:defRPr sz="3200">
                <a:solidFill>
                  <a:schemeClr val="dk1"/>
                </a:solidFill>
              </a:defRPr>
            </a:lvl6pPr>
            <a:lvl7pPr lvl="6" algn="r" rtl="0">
              <a:spcBef>
                <a:spcPts val="0"/>
              </a:spcBef>
              <a:spcAft>
                <a:spcPts val="0"/>
              </a:spcAft>
              <a:buClr>
                <a:schemeClr val="dk1"/>
              </a:buClr>
              <a:buSzPts val="2400"/>
              <a:buNone/>
              <a:defRPr sz="3200">
                <a:solidFill>
                  <a:schemeClr val="dk1"/>
                </a:solidFill>
              </a:defRPr>
            </a:lvl7pPr>
            <a:lvl8pPr lvl="7" algn="r" rtl="0">
              <a:spcBef>
                <a:spcPts val="0"/>
              </a:spcBef>
              <a:spcAft>
                <a:spcPts val="0"/>
              </a:spcAft>
              <a:buClr>
                <a:schemeClr val="dk1"/>
              </a:buClr>
              <a:buSzPts val="2400"/>
              <a:buNone/>
              <a:defRPr sz="3200">
                <a:solidFill>
                  <a:schemeClr val="dk1"/>
                </a:solidFill>
              </a:defRPr>
            </a:lvl8pPr>
            <a:lvl9pPr lvl="8" algn="r" rtl="0">
              <a:spcBef>
                <a:spcPts val="0"/>
              </a:spcBef>
              <a:spcAft>
                <a:spcPts val="0"/>
              </a:spcAft>
              <a:buClr>
                <a:schemeClr val="dk1"/>
              </a:buClr>
              <a:buSzPts val="2400"/>
              <a:buNone/>
              <a:defRPr sz="3200">
                <a:solidFill>
                  <a:schemeClr val="dk1"/>
                </a:solidFill>
              </a:defRPr>
            </a:lvl9pPr>
          </a:lstStyle>
          <a:p>
            <a:endParaRPr/>
          </a:p>
        </p:txBody>
      </p:sp>
      <p:sp>
        <p:nvSpPr>
          <p:cNvPr id="155" name="Google Shape;155;p20"/>
          <p:cNvSpPr/>
          <p:nvPr/>
        </p:nvSpPr>
        <p:spPr>
          <a:xfrm flipH="1">
            <a:off x="189700" y="1640400"/>
            <a:ext cx="363600" cy="52176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56" name="Google Shape;156;p20"/>
          <p:cNvSpPr/>
          <p:nvPr/>
        </p:nvSpPr>
        <p:spPr>
          <a:xfrm flipH="1">
            <a:off x="0" y="0"/>
            <a:ext cx="363600" cy="68580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Tree>
    <p:extLst>
      <p:ext uri="{BB962C8B-B14F-4D97-AF65-F5344CB8AC3E}">
        <p14:creationId xmlns:p14="http://schemas.microsoft.com/office/powerpoint/2010/main" val="2609510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61"/>
        <p:cNvGrpSpPr/>
        <p:nvPr/>
      </p:nvGrpSpPr>
      <p:grpSpPr>
        <a:xfrm>
          <a:off x="0" y="0"/>
          <a:ext cx="0" cy="0"/>
          <a:chOff x="0" y="0"/>
          <a:chExt cx="0" cy="0"/>
        </a:xfrm>
      </p:grpSpPr>
    </p:spTree>
    <p:extLst>
      <p:ext uri="{BB962C8B-B14F-4D97-AF65-F5344CB8AC3E}">
        <p14:creationId xmlns:p14="http://schemas.microsoft.com/office/powerpoint/2010/main" val="4001238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62"/>
        <p:cNvGrpSpPr/>
        <p:nvPr/>
      </p:nvGrpSpPr>
      <p:grpSpPr>
        <a:xfrm>
          <a:off x="0" y="0"/>
          <a:ext cx="0" cy="0"/>
          <a:chOff x="0" y="0"/>
          <a:chExt cx="0" cy="0"/>
        </a:xfrm>
      </p:grpSpPr>
      <p:sp>
        <p:nvSpPr>
          <p:cNvPr id="163" name="Google Shape;163;p23"/>
          <p:cNvSpPr/>
          <p:nvPr/>
        </p:nvSpPr>
        <p:spPr>
          <a:xfrm flipH="1">
            <a:off x="267" y="0"/>
            <a:ext cx="12192000" cy="68680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64" name="Google Shape;164;p23"/>
          <p:cNvSpPr/>
          <p:nvPr/>
        </p:nvSpPr>
        <p:spPr>
          <a:xfrm flipH="1">
            <a:off x="-467" y="0"/>
            <a:ext cx="8631200" cy="63048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65" name="Google Shape;165;p23"/>
          <p:cNvSpPr/>
          <p:nvPr/>
        </p:nvSpPr>
        <p:spPr>
          <a:xfrm flipH="1">
            <a:off x="-167" y="5473400"/>
            <a:ext cx="10180800" cy="13944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66" name="Google Shape;166;p23"/>
          <p:cNvSpPr/>
          <p:nvPr/>
        </p:nvSpPr>
        <p:spPr>
          <a:xfrm flipH="1">
            <a:off x="1545100" y="0"/>
            <a:ext cx="10647200" cy="5020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67" name="Google Shape;167;p23"/>
          <p:cNvSpPr txBox="1">
            <a:spLocks noGrp="1"/>
          </p:cNvSpPr>
          <p:nvPr>
            <p:ph type="ctrTitle"/>
          </p:nvPr>
        </p:nvSpPr>
        <p:spPr>
          <a:xfrm flipH="1">
            <a:off x="1336133" y="759417"/>
            <a:ext cx="5958000" cy="114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168" name="Google Shape;168;p23"/>
          <p:cNvSpPr/>
          <p:nvPr/>
        </p:nvSpPr>
        <p:spPr>
          <a:xfrm>
            <a:off x="1374700" y="2159233"/>
            <a:ext cx="1784800" cy="3060000"/>
          </a:xfrm>
          <a:prstGeom prst="rect">
            <a:avLst/>
          </a:prstGeom>
          <a:no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69" name="Google Shape;169;p23"/>
          <p:cNvSpPr/>
          <p:nvPr/>
        </p:nvSpPr>
        <p:spPr>
          <a:xfrm>
            <a:off x="3422733" y="2159233"/>
            <a:ext cx="1784800" cy="3060000"/>
          </a:xfrm>
          <a:prstGeom prst="rect">
            <a:avLst/>
          </a:prstGeom>
          <a:no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70" name="Google Shape;170;p23"/>
          <p:cNvSpPr/>
          <p:nvPr/>
        </p:nvSpPr>
        <p:spPr>
          <a:xfrm>
            <a:off x="5470767" y="2159233"/>
            <a:ext cx="1784800" cy="3060000"/>
          </a:xfrm>
          <a:prstGeom prst="rect">
            <a:avLst/>
          </a:prstGeom>
          <a:no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71" name="Google Shape;171;p23"/>
          <p:cNvSpPr txBox="1">
            <a:spLocks noGrp="1"/>
          </p:cNvSpPr>
          <p:nvPr>
            <p:ph type="ctrTitle" idx="2"/>
          </p:nvPr>
        </p:nvSpPr>
        <p:spPr>
          <a:xfrm>
            <a:off x="1374700" y="2951167"/>
            <a:ext cx="1784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867">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172" name="Google Shape;172;p23"/>
          <p:cNvSpPr txBox="1">
            <a:spLocks noGrp="1"/>
          </p:cNvSpPr>
          <p:nvPr>
            <p:ph type="subTitle" idx="1"/>
          </p:nvPr>
        </p:nvSpPr>
        <p:spPr>
          <a:xfrm>
            <a:off x="1437300" y="3566481"/>
            <a:ext cx="1659200" cy="10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000"/>
              <a:buNone/>
              <a:defRPr sz="1333">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73" name="Google Shape;173;p23"/>
          <p:cNvSpPr txBox="1">
            <a:spLocks noGrp="1"/>
          </p:cNvSpPr>
          <p:nvPr>
            <p:ph type="ctrTitle" idx="3"/>
          </p:nvPr>
        </p:nvSpPr>
        <p:spPr>
          <a:xfrm>
            <a:off x="3422733" y="2951167"/>
            <a:ext cx="1784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867">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174" name="Google Shape;174;p23"/>
          <p:cNvSpPr txBox="1">
            <a:spLocks noGrp="1"/>
          </p:cNvSpPr>
          <p:nvPr>
            <p:ph type="subTitle" idx="4"/>
          </p:nvPr>
        </p:nvSpPr>
        <p:spPr>
          <a:xfrm>
            <a:off x="3485333" y="3566481"/>
            <a:ext cx="1659200" cy="10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000"/>
              <a:buNone/>
              <a:defRPr sz="1333">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75" name="Google Shape;175;p23"/>
          <p:cNvSpPr txBox="1">
            <a:spLocks noGrp="1"/>
          </p:cNvSpPr>
          <p:nvPr>
            <p:ph type="ctrTitle" idx="5"/>
          </p:nvPr>
        </p:nvSpPr>
        <p:spPr>
          <a:xfrm>
            <a:off x="5470767" y="2951167"/>
            <a:ext cx="1784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867">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endParaRPr/>
          </a:p>
        </p:txBody>
      </p:sp>
      <p:sp>
        <p:nvSpPr>
          <p:cNvPr id="176" name="Google Shape;176;p23"/>
          <p:cNvSpPr txBox="1">
            <a:spLocks noGrp="1"/>
          </p:cNvSpPr>
          <p:nvPr>
            <p:ph type="subTitle" idx="6"/>
          </p:nvPr>
        </p:nvSpPr>
        <p:spPr>
          <a:xfrm>
            <a:off x="5533367" y="3566481"/>
            <a:ext cx="1659200" cy="10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000"/>
              <a:buNone/>
              <a:defRPr sz="1333">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77" name="Google Shape;177;p23"/>
          <p:cNvSpPr txBox="1">
            <a:spLocks noGrp="1"/>
          </p:cNvSpPr>
          <p:nvPr>
            <p:ph type="title" idx="7" hasCustomPrompt="1"/>
          </p:nvPr>
        </p:nvSpPr>
        <p:spPr>
          <a:xfrm>
            <a:off x="1587307" y="4142333"/>
            <a:ext cx="13592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78" name="Google Shape;178;p23"/>
          <p:cNvSpPr txBox="1">
            <a:spLocks noGrp="1"/>
          </p:cNvSpPr>
          <p:nvPr>
            <p:ph type="title" idx="8" hasCustomPrompt="1"/>
          </p:nvPr>
        </p:nvSpPr>
        <p:spPr>
          <a:xfrm>
            <a:off x="3604040" y="4142333"/>
            <a:ext cx="13592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79" name="Google Shape;179;p23"/>
          <p:cNvSpPr txBox="1">
            <a:spLocks noGrp="1"/>
          </p:cNvSpPr>
          <p:nvPr>
            <p:ph type="title" idx="9" hasCustomPrompt="1"/>
          </p:nvPr>
        </p:nvSpPr>
        <p:spPr>
          <a:xfrm>
            <a:off x="5683773" y="4142333"/>
            <a:ext cx="13592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800"/>
              <a:buFont typeface="Fira Sans Extra Condensed Medium"/>
              <a:buNone/>
              <a:defRPr sz="2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4400015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80"/>
        <p:cNvGrpSpPr/>
        <p:nvPr/>
      </p:nvGrpSpPr>
      <p:grpSpPr>
        <a:xfrm>
          <a:off x="0" y="0"/>
          <a:ext cx="0" cy="0"/>
          <a:chOff x="0" y="0"/>
          <a:chExt cx="0" cy="0"/>
        </a:xfrm>
      </p:grpSpPr>
      <p:sp>
        <p:nvSpPr>
          <p:cNvPr id="181" name="Google Shape;181;p24"/>
          <p:cNvSpPr/>
          <p:nvPr/>
        </p:nvSpPr>
        <p:spPr>
          <a:xfrm flipH="1">
            <a:off x="267" y="0"/>
            <a:ext cx="12192000" cy="68680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82" name="Google Shape;182;p24"/>
          <p:cNvSpPr/>
          <p:nvPr/>
        </p:nvSpPr>
        <p:spPr>
          <a:xfrm flipH="1">
            <a:off x="-100" y="0"/>
            <a:ext cx="10986800" cy="61964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83" name="Google Shape;183;p24"/>
          <p:cNvSpPr txBox="1">
            <a:spLocks noGrp="1"/>
          </p:cNvSpPr>
          <p:nvPr>
            <p:ph type="ctrTitle"/>
          </p:nvPr>
        </p:nvSpPr>
        <p:spPr>
          <a:xfrm>
            <a:off x="1108267" y="2349599"/>
            <a:ext cx="5156400" cy="89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184" name="Google Shape;184;p24"/>
          <p:cNvSpPr txBox="1">
            <a:spLocks noGrp="1"/>
          </p:cNvSpPr>
          <p:nvPr>
            <p:ph type="subTitle" idx="1"/>
          </p:nvPr>
        </p:nvSpPr>
        <p:spPr>
          <a:xfrm>
            <a:off x="1108267" y="3085633"/>
            <a:ext cx="5574400" cy="15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85" name="Google Shape;185;p24"/>
          <p:cNvSpPr/>
          <p:nvPr/>
        </p:nvSpPr>
        <p:spPr>
          <a:xfrm flipH="1">
            <a:off x="1205500" y="5103633"/>
            <a:ext cx="10986800" cy="17640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86" name="Google Shape;186;p24"/>
          <p:cNvSpPr txBox="1">
            <a:spLocks noGrp="1"/>
          </p:cNvSpPr>
          <p:nvPr>
            <p:ph type="ctrTitle" idx="2"/>
          </p:nvPr>
        </p:nvSpPr>
        <p:spPr>
          <a:xfrm>
            <a:off x="7937033" y="3240800"/>
            <a:ext cx="1741200" cy="74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1800"/>
              <a:buNone/>
              <a:defRPr sz="2400">
                <a:solidFill>
                  <a:schemeClr val="lt1"/>
                </a:solidFill>
              </a:defRPr>
            </a:lvl2pPr>
            <a:lvl3pPr lvl="2" algn="r" rtl="0">
              <a:spcBef>
                <a:spcPts val="0"/>
              </a:spcBef>
              <a:spcAft>
                <a:spcPts val="0"/>
              </a:spcAft>
              <a:buClr>
                <a:schemeClr val="lt1"/>
              </a:buClr>
              <a:buSzPts val="1800"/>
              <a:buNone/>
              <a:defRPr sz="2400">
                <a:solidFill>
                  <a:schemeClr val="lt1"/>
                </a:solidFill>
              </a:defRPr>
            </a:lvl3pPr>
            <a:lvl4pPr lvl="3" algn="r" rtl="0">
              <a:spcBef>
                <a:spcPts val="0"/>
              </a:spcBef>
              <a:spcAft>
                <a:spcPts val="0"/>
              </a:spcAft>
              <a:buClr>
                <a:schemeClr val="lt1"/>
              </a:buClr>
              <a:buSzPts val="1800"/>
              <a:buNone/>
              <a:defRPr sz="2400">
                <a:solidFill>
                  <a:schemeClr val="lt1"/>
                </a:solidFill>
              </a:defRPr>
            </a:lvl4pPr>
            <a:lvl5pPr lvl="4" algn="r" rtl="0">
              <a:spcBef>
                <a:spcPts val="0"/>
              </a:spcBef>
              <a:spcAft>
                <a:spcPts val="0"/>
              </a:spcAft>
              <a:buClr>
                <a:schemeClr val="lt1"/>
              </a:buClr>
              <a:buSzPts val="1800"/>
              <a:buNone/>
              <a:defRPr sz="2400">
                <a:solidFill>
                  <a:schemeClr val="lt1"/>
                </a:solidFill>
              </a:defRPr>
            </a:lvl5pPr>
            <a:lvl6pPr lvl="5" algn="r" rtl="0">
              <a:spcBef>
                <a:spcPts val="0"/>
              </a:spcBef>
              <a:spcAft>
                <a:spcPts val="0"/>
              </a:spcAft>
              <a:buClr>
                <a:schemeClr val="lt1"/>
              </a:buClr>
              <a:buSzPts val="1800"/>
              <a:buNone/>
              <a:defRPr sz="2400">
                <a:solidFill>
                  <a:schemeClr val="lt1"/>
                </a:solidFill>
              </a:defRPr>
            </a:lvl6pPr>
            <a:lvl7pPr lvl="6" algn="r" rtl="0">
              <a:spcBef>
                <a:spcPts val="0"/>
              </a:spcBef>
              <a:spcAft>
                <a:spcPts val="0"/>
              </a:spcAft>
              <a:buClr>
                <a:schemeClr val="lt1"/>
              </a:buClr>
              <a:buSzPts val="1800"/>
              <a:buNone/>
              <a:defRPr sz="2400">
                <a:solidFill>
                  <a:schemeClr val="lt1"/>
                </a:solidFill>
              </a:defRPr>
            </a:lvl7pPr>
            <a:lvl8pPr lvl="7" algn="r" rtl="0">
              <a:spcBef>
                <a:spcPts val="0"/>
              </a:spcBef>
              <a:spcAft>
                <a:spcPts val="0"/>
              </a:spcAft>
              <a:buClr>
                <a:schemeClr val="lt1"/>
              </a:buClr>
              <a:buSzPts val="1800"/>
              <a:buNone/>
              <a:defRPr sz="2400">
                <a:solidFill>
                  <a:schemeClr val="lt1"/>
                </a:solidFill>
              </a:defRPr>
            </a:lvl8pPr>
            <a:lvl9pPr lvl="8" algn="r" rtl="0">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245398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87"/>
        <p:cNvGrpSpPr/>
        <p:nvPr/>
      </p:nvGrpSpPr>
      <p:grpSpPr>
        <a:xfrm>
          <a:off x="0" y="0"/>
          <a:ext cx="0" cy="0"/>
          <a:chOff x="0" y="0"/>
          <a:chExt cx="0" cy="0"/>
        </a:xfrm>
      </p:grpSpPr>
      <p:sp>
        <p:nvSpPr>
          <p:cNvPr id="188" name="Google Shape;188;p25"/>
          <p:cNvSpPr/>
          <p:nvPr/>
        </p:nvSpPr>
        <p:spPr>
          <a:xfrm flipH="1">
            <a:off x="267" y="0"/>
            <a:ext cx="12192000" cy="6868000"/>
          </a:xfrm>
          <a:prstGeom prst="rect">
            <a:avLst/>
          </a:prstGeom>
          <a:solidFill>
            <a:schemeClr val="lt1">
              <a:alpha val="515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Apple Braille"/>
            </a:endParaRPr>
          </a:p>
        </p:txBody>
      </p:sp>
      <p:sp>
        <p:nvSpPr>
          <p:cNvPr id="189" name="Google Shape;189;p25"/>
          <p:cNvSpPr/>
          <p:nvPr/>
        </p:nvSpPr>
        <p:spPr>
          <a:xfrm flipH="1">
            <a:off x="-300" y="0"/>
            <a:ext cx="10576000" cy="6196400"/>
          </a:xfrm>
          <a:prstGeom prst="rect">
            <a:avLst/>
          </a:prstGeom>
          <a:solidFill>
            <a:schemeClr val="dk1">
              <a:alpha val="748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
        <p:nvSpPr>
          <p:cNvPr id="190" name="Google Shape;190;p25"/>
          <p:cNvSpPr txBox="1">
            <a:spLocks noGrp="1"/>
          </p:cNvSpPr>
          <p:nvPr>
            <p:ph type="ctrTitle"/>
          </p:nvPr>
        </p:nvSpPr>
        <p:spPr>
          <a:xfrm>
            <a:off x="1108267" y="2411100"/>
            <a:ext cx="3759200" cy="82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endParaRPr/>
          </a:p>
        </p:txBody>
      </p:sp>
      <p:sp>
        <p:nvSpPr>
          <p:cNvPr id="191" name="Google Shape;191;p25"/>
          <p:cNvSpPr txBox="1">
            <a:spLocks noGrp="1"/>
          </p:cNvSpPr>
          <p:nvPr>
            <p:ph type="subTitle" idx="1"/>
          </p:nvPr>
        </p:nvSpPr>
        <p:spPr>
          <a:xfrm>
            <a:off x="1108267" y="3085633"/>
            <a:ext cx="3759200" cy="15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92" name="Google Shape;192;p25"/>
          <p:cNvSpPr/>
          <p:nvPr/>
        </p:nvSpPr>
        <p:spPr>
          <a:xfrm flipH="1">
            <a:off x="1205500" y="5103633"/>
            <a:ext cx="10986800" cy="1764000"/>
          </a:xfrm>
          <a:prstGeom prst="rect">
            <a:avLst/>
          </a:prstGeom>
          <a:solidFill>
            <a:schemeClr val="accent1">
              <a:alpha val="564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FFD5D5"/>
              </a:solidFill>
              <a:latin typeface="Apple Braille"/>
            </a:endParaRPr>
          </a:p>
        </p:txBody>
      </p:sp>
    </p:spTree>
    <p:extLst>
      <p:ext uri="{BB962C8B-B14F-4D97-AF65-F5344CB8AC3E}">
        <p14:creationId xmlns:p14="http://schemas.microsoft.com/office/powerpoint/2010/main" val="44730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3BFC3-7254-B389-E8B3-204C31132F2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CC2A8FC-A30D-87F8-C251-31F1825F01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768DFBAB-7EC9-36C8-3E0B-DFF46ABBA11A}"/>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39EC5A1-A22C-DADF-69EE-8A09145283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1756F67-167D-25F9-B850-4E7CCBCAD13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F79B0B0-4516-1F27-B420-14B906DF1A85}"/>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8" name="页脚占位符 7">
            <a:extLst>
              <a:ext uri="{FF2B5EF4-FFF2-40B4-BE49-F238E27FC236}">
                <a16:creationId xmlns:a16="http://schemas.microsoft.com/office/drawing/2014/main" id="{9A2D52B8-CFF5-2C2F-F642-2FBF7ABE57C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D5B812C-08CF-53B9-0039-2F5F53151045}"/>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1254489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845F8-EF19-4436-066D-F9A0C96A9BC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9D20223-2F5F-14ED-76A7-204691670B9E}"/>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4" name="页脚占位符 3">
            <a:extLst>
              <a:ext uri="{FF2B5EF4-FFF2-40B4-BE49-F238E27FC236}">
                <a16:creationId xmlns:a16="http://schemas.microsoft.com/office/drawing/2014/main" id="{73C284E8-0072-4D35-D32A-F20E82D8F5A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B0BD8D6-E050-863C-24D5-5CEDD414EA0C}"/>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2143749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00836A-89C1-5E4F-1EA4-8A7C8B253C2F}"/>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3" name="页脚占位符 2">
            <a:extLst>
              <a:ext uri="{FF2B5EF4-FFF2-40B4-BE49-F238E27FC236}">
                <a16:creationId xmlns:a16="http://schemas.microsoft.com/office/drawing/2014/main" id="{2B04B96C-B7A8-B7DD-255F-4EC59167939A}"/>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3D88685-099E-F05C-937D-347D40F6A65E}"/>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3545060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E265B-14CB-D320-3555-EF327CBE3A6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B493623-B87E-F5A9-CFAB-5A1732A527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35E957F-95D6-FBAD-88E0-7411563E0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3811D0E-55F1-4FB7-33BD-EB9B9C9B69A6}"/>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6" name="页脚占位符 5">
            <a:extLst>
              <a:ext uri="{FF2B5EF4-FFF2-40B4-BE49-F238E27FC236}">
                <a16:creationId xmlns:a16="http://schemas.microsoft.com/office/drawing/2014/main" id="{A925649B-420A-EB55-D73D-AE93AD8E39F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6B44F90-F643-2198-DAD7-1B4B655BD0BA}"/>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370861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7900F-36C6-6188-84CF-C4A121A8C7D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0989A74-0A8E-0F7D-2A6C-4AB1C406A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A9C53B1-C2E0-83D3-0C51-F707C55A8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6E861C0-0250-A4BB-7E62-9DB88380794E}"/>
              </a:ext>
            </a:extLst>
          </p:cNvPr>
          <p:cNvSpPr>
            <a:spLocks noGrp="1"/>
          </p:cNvSpPr>
          <p:nvPr>
            <p:ph type="dt" sz="half" idx="10"/>
          </p:nvPr>
        </p:nvSpPr>
        <p:spPr/>
        <p:txBody>
          <a:bodyPr/>
          <a:lstStyle/>
          <a:p>
            <a:fld id="{D80891F9-9D4D-574A-A4D3-BF557DA3B11E}" type="datetimeFigureOut">
              <a:rPr kumimoji="1" lang="zh-CN" altLang="en-US" smtClean="0"/>
              <a:t>2022/12/16</a:t>
            </a:fld>
            <a:endParaRPr kumimoji="1" lang="zh-CN" altLang="en-US"/>
          </a:p>
        </p:txBody>
      </p:sp>
      <p:sp>
        <p:nvSpPr>
          <p:cNvPr id="6" name="页脚占位符 5">
            <a:extLst>
              <a:ext uri="{FF2B5EF4-FFF2-40B4-BE49-F238E27FC236}">
                <a16:creationId xmlns:a16="http://schemas.microsoft.com/office/drawing/2014/main" id="{4F42B8E9-6AEA-47DC-F229-B2B3BA4A027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C3587D-6C9B-9E40-A6C2-63C2476103AE}"/>
              </a:ext>
            </a:extLst>
          </p:cNvPr>
          <p:cNvSpPr>
            <a:spLocks noGrp="1"/>
          </p:cNvSpPr>
          <p:nvPr>
            <p:ph type="sldNum" sz="quarter" idx="12"/>
          </p:nvPr>
        </p:nvSpPr>
        <p:spPr/>
        <p:txBody>
          <a:body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652561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3C74EC-37F8-1D75-7F41-827075D15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206CFF0-4E8B-9AD1-897E-5862FF1552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D526EAB-0CC7-4D52-E212-A94C76A31E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891F9-9D4D-574A-A4D3-BF557DA3B11E}" type="datetimeFigureOut">
              <a:rPr kumimoji="1" lang="zh-CN" altLang="en-US" smtClean="0"/>
              <a:t>2022/12/16</a:t>
            </a:fld>
            <a:endParaRPr kumimoji="1" lang="zh-CN" altLang="en-US"/>
          </a:p>
        </p:txBody>
      </p:sp>
      <p:sp>
        <p:nvSpPr>
          <p:cNvPr id="5" name="页脚占位符 4">
            <a:extLst>
              <a:ext uri="{FF2B5EF4-FFF2-40B4-BE49-F238E27FC236}">
                <a16:creationId xmlns:a16="http://schemas.microsoft.com/office/drawing/2014/main" id="{10819FC5-FEB2-6C5E-E5EC-10B5E80E20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EA51E2E-D079-0456-970F-803301BEF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8654C-89FC-644A-80C2-39292B9843F5}" type="slidenum">
              <a:rPr kumimoji="1" lang="zh-CN" altLang="en-US" smtClean="0"/>
              <a:t>‹#›</a:t>
            </a:fld>
            <a:endParaRPr kumimoji="1" lang="zh-CN" altLang="en-US"/>
          </a:p>
        </p:txBody>
      </p:sp>
    </p:spTree>
    <p:extLst>
      <p:ext uri="{BB962C8B-B14F-4D97-AF65-F5344CB8AC3E}">
        <p14:creationId xmlns:p14="http://schemas.microsoft.com/office/powerpoint/2010/main" val="1354184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12/16/2022</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28665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1pPr>
            <a:lvl2pPr marL="914400" lvl="1"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2pPr>
            <a:lvl3pPr marL="1371600" lvl="2"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3pPr>
            <a:lvl4pPr marL="1828800" lvl="3"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4pPr>
            <a:lvl5pPr marL="2286000" lvl="4"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5pPr>
            <a:lvl6pPr marL="2743200" lvl="5"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6pPr>
            <a:lvl7pPr marL="3200400" lvl="6"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7pPr>
            <a:lvl8pPr marL="3657600" lvl="7"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8pPr>
            <a:lvl9pPr marL="4114800" lvl="8" indent="-304800" rtl="0">
              <a:lnSpc>
                <a:spcPct val="115000"/>
              </a:lnSpc>
              <a:spcBef>
                <a:spcPts val="1600"/>
              </a:spcBef>
              <a:spcAft>
                <a:spcPts val="160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9pPr>
          </a:lstStyle>
          <a:p>
            <a:endParaRPr/>
          </a:p>
        </p:txBody>
      </p:sp>
    </p:spTree>
    <p:extLst>
      <p:ext uri="{BB962C8B-B14F-4D97-AF65-F5344CB8AC3E}">
        <p14:creationId xmlns:p14="http://schemas.microsoft.com/office/powerpoint/2010/main" val="3988750957"/>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5" r:id="rId19"/>
    <p:sldLayoutId id="2147483696" r:id="rId20"/>
    <p:sldLayoutId id="2147483697" r:id="rId21"/>
    <p:sldLayoutId id="2147483698"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1.jpg"/></Relationships>
</file>

<file path=ppt/slides/_rels/slide52.xml.rels><?xml version="1.0" encoding="UTF-8" standalone="yes"?>
<Relationships xmlns="http://schemas.openxmlformats.org/package/2006/relationships"><Relationship Id="rId3" Type="http://schemas.openxmlformats.org/officeDocument/2006/relationships/image" Target="../media/image72.jpg"/><Relationship Id="rId7" Type="http://schemas.openxmlformats.org/officeDocument/2006/relationships/image" Target="../media/image76.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139074" y="-274996"/>
            <a:ext cx="12374870" cy="5703443"/>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sp>
        <p:sp>
          <p:nvSpPr>
            <p:cNvPr id="4" name="TextBox 4"/>
            <p:cNvSpPr txBox="1"/>
            <p:nvPr/>
          </p:nvSpPr>
          <p:spPr>
            <a:xfrm>
              <a:off x="127000" y="-38100"/>
              <a:ext cx="558800" cy="647700"/>
            </a:xfrm>
            <a:prstGeom prst="rect">
              <a:avLst/>
            </a:prstGeom>
          </p:spPr>
          <p:txBody>
            <a:bodyPr lIns="33867" tIns="33867" rIns="33867" bIns="33867" rtlCol="0" anchor="ctr"/>
            <a:lstStyle/>
            <a:p>
              <a:pPr algn="ctr" defTabSz="609630">
                <a:lnSpc>
                  <a:spcPts val="1400"/>
                </a:lnSpc>
              </a:pPr>
              <a:endParaRPr sz="1200" dirty="0">
                <a:solidFill>
                  <a:prstClr val="black"/>
                </a:solidFill>
                <a:latin typeface="Calibri"/>
              </a:endParaRPr>
            </a:p>
          </p:txBody>
        </p:sp>
      </p:grpSp>
      <p:grpSp>
        <p:nvGrpSpPr>
          <p:cNvPr id="5" name="Group 5"/>
          <p:cNvGrpSpPr>
            <a:grpSpLocks noChangeAspect="1"/>
          </p:cNvGrpSpPr>
          <p:nvPr/>
        </p:nvGrpSpPr>
        <p:grpSpPr>
          <a:xfrm>
            <a:off x="5287990" y="1328007"/>
            <a:ext cx="8358808" cy="6858000"/>
            <a:chOff x="0" y="0"/>
            <a:chExt cx="6201947" cy="5088399"/>
          </a:xfrm>
        </p:grpSpPr>
        <p:sp>
          <p:nvSpPr>
            <p:cNvPr id="6" name="Freeform 6"/>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id="7" name="Freeform 7"/>
            <p:cNvSpPr/>
            <p:nvPr/>
          </p:nvSpPr>
          <p:spPr>
            <a:xfrm>
              <a:off x="17377"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a:stretch>
            </a:blipFill>
          </p:spPr>
          <p:txBody>
            <a:bodyPr/>
            <a:lstStyle/>
            <a:p>
              <a:endParaRPr lang="en-US" dirty="0"/>
            </a:p>
          </p:txBody>
        </p:sp>
      </p:grpSp>
      <p:grpSp>
        <p:nvGrpSpPr>
          <p:cNvPr id="8" name="Group 8"/>
          <p:cNvGrpSpPr/>
          <p:nvPr/>
        </p:nvGrpSpPr>
        <p:grpSpPr>
          <a:xfrm>
            <a:off x="6004565" y="4536396"/>
            <a:ext cx="5037228" cy="2321604"/>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10"/>
            <p:cNvSpPr txBox="1"/>
            <p:nvPr/>
          </p:nvSpPr>
          <p:spPr>
            <a:xfrm>
              <a:off x="127000" y="-38100"/>
              <a:ext cx="558800" cy="647700"/>
            </a:xfrm>
            <a:prstGeom prst="rect">
              <a:avLst/>
            </a:prstGeom>
          </p:spPr>
          <p:txBody>
            <a:bodyPr lIns="33867" tIns="33867" rIns="33867" bIns="33867" rtlCol="0" anchor="ctr"/>
            <a:lstStyle/>
            <a:p>
              <a:pPr algn="ctr" defTabSz="609630">
                <a:lnSpc>
                  <a:spcPts val="1400"/>
                </a:lnSpc>
              </a:pPr>
              <a:endParaRPr sz="1200">
                <a:solidFill>
                  <a:prstClr val="black"/>
                </a:solidFill>
                <a:latin typeface="Calibri"/>
              </a:endParaRPr>
            </a:p>
          </p:txBody>
        </p:sp>
      </p:grpSp>
      <p:sp>
        <p:nvSpPr>
          <p:cNvPr id="14" name="TextBox 14"/>
          <p:cNvSpPr txBox="1"/>
          <p:nvPr/>
        </p:nvSpPr>
        <p:spPr>
          <a:xfrm>
            <a:off x="1334904" y="6048444"/>
            <a:ext cx="4323083" cy="325987"/>
          </a:xfrm>
          <a:prstGeom prst="rect">
            <a:avLst/>
          </a:prstGeom>
        </p:spPr>
        <p:txBody>
          <a:bodyPr wrap="square" lIns="0" tIns="0" rIns="0" bIns="0" rtlCol="0" anchor="t">
            <a:spAutoFit/>
          </a:bodyPr>
          <a:lstStyle/>
          <a:p>
            <a:pPr algn="r" defTabSz="609630">
              <a:lnSpc>
                <a:spcPts val="2799"/>
              </a:lnSpc>
            </a:pPr>
            <a:r>
              <a:rPr lang="en-US" sz="1600" dirty="0">
                <a:latin typeface="Apple Braille"/>
              </a:rPr>
              <a:t>12/16/2022</a:t>
            </a:r>
          </a:p>
        </p:txBody>
      </p:sp>
      <p:grpSp>
        <p:nvGrpSpPr>
          <p:cNvPr id="21" name="Group 11">
            <a:extLst>
              <a:ext uri="{FF2B5EF4-FFF2-40B4-BE49-F238E27FC236}">
                <a16:creationId xmlns:a16="http://schemas.microsoft.com/office/drawing/2014/main" id="{35FF2692-3491-B232-79EF-A1C42A3675B1}"/>
              </a:ext>
            </a:extLst>
          </p:cNvPr>
          <p:cNvGrpSpPr/>
          <p:nvPr/>
        </p:nvGrpSpPr>
        <p:grpSpPr>
          <a:xfrm>
            <a:off x="152400" y="3135357"/>
            <a:ext cx="6405028" cy="488332"/>
            <a:chOff x="-46901" y="80014"/>
            <a:chExt cx="6838406" cy="385569"/>
          </a:xfrm>
        </p:grpSpPr>
        <p:pic>
          <p:nvPicPr>
            <p:cNvPr id="22" name="Picture 12">
              <a:extLst>
                <a:ext uri="{FF2B5EF4-FFF2-40B4-BE49-F238E27FC236}">
                  <a16:creationId xmlns:a16="http://schemas.microsoft.com/office/drawing/2014/main" id="{54930864-1CC7-DACF-AF19-DE5AADB6F1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46901" y="80014"/>
              <a:ext cx="623294" cy="385569"/>
            </a:xfrm>
            <a:prstGeom prst="rect">
              <a:avLst/>
            </a:prstGeom>
          </p:spPr>
        </p:pic>
        <p:sp>
          <p:nvSpPr>
            <p:cNvPr id="23" name="TextBox 13">
              <a:extLst>
                <a:ext uri="{FF2B5EF4-FFF2-40B4-BE49-F238E27FC236}">
                  <a16:creationId xmlns:a16="http://schemas.microsoft.com/office/drawing/2014/main" id="{410F8A7C-4636-1345-1FF1-C8E3EA6A6EF2}"/>
                </a:ext>
              </a:extLst>
            </p:cNvPr>
            <p:cNvSpPr txBox="1"/>
            <p:nvPr/>
          </p:nvSpPr>
          <p:spPr>
            <a:xfrm>
              <a:off x="828713" y="182744"/>
              <a:ext cx="5962792" cy="241895"/>
            </a:xfrm>
            <a:prstGeom prst="rect">
              <a:avLst/>
            </a:prstGeom>
          </p:spPr>
          <p:txBody>
            <a:bodyPr wrap="square" lIns="0" tIns="0" rIns="0" bIns="0" rtlCol="0" anchor="t">
              <a:spAutoFit/>
            </a:bodyPr>
            <a:lstStyle/>
            <a:p>
              <a:pPr defTabSz="609630">
                <a:lnSpc>
                  <a:spcPts val="2241"/>
                </a:lnSpc>
                <a:spcBef>
                  <a:spcPct val="0"/>
                </a:spcBef>
              </a:pPr>
              <a:r>
                <a:rPr lang="en-US" sz="2800" b="1" dirty="0">
                  <a:solidFill>
                    <a:srgbClr val="2A2E3A"/>
                  </a:solidFill>
                  <a:latin typeface="Apple Braille"/>
                </a:rPr>
                <a:t>Group Wonder Penta (WashU)</a:t>
              </a:r>
            </a:p>
          </p:txBody>
        </p:sp>
      </p:grpSp>
      <p:grpSp>
        <p:nvGrpSpPr>
          <p:cNvPr id="36" name="Group 4">
            <a:extLst>
              <a:ext uri="{FF2B5EF4-FFF2-40B4-BE49-F238E27FC236}">
                <a16:creationId xmlns:a16="http://schemas.microsoft.com/office/drawing/2014/main" id="{F7D12FE4-C93B-9956-3D16-1698537D7B17}"/>
              </a:ext>
            </a:extLst>
          </p:cNvPr>
          <p:cNvGrpSpPr/>
          <p:nvPr/>
        </p:nvGrpSpPr>
        <p:grpSpPr>
          <a:xfrm>
            <a:off x="534169" y="3677733"/>
            <a:ext cx="4003660" cy="552459"/>
            <a:chOff x="0" y="-667732"/>
            <a:chExt cx="10015093" cy="2350925"/>
          </a:xfrm>
        </p:grpSpPr>
        <p:grpSp>
          <p:nvGrpSpPr>
            <p:cNvPr id="37" name="Group 5">
              <a:extLst>
                <a:ext uri="{FF2B5EF4-FFF2-40B4-BE49-F238E27FC236}">
                  <a16:creationId xmlns:a16="http://schemas.microsoft.com/office/drawing/2014/main" id="{6D8BDC44-B9C3-A321-ACCB-4F06B8DF64AA}"/>
                </a:ext>
              </a:extLst>
            </p:cNvPr>
            <p:cNvGrpSpPr/>
            <p:nvPr/>
          </p:nvGrpSpPr>
          <p:grpSpPr>
            <a:xfrm rot="-5400000">
              <a:off x="-160710" y="535288"/>
              <a:ext cx="735898" cy="414478"/>
              <a:chOff x="0" y="0"/>
              <a:chExt cx="812800" cy="457791"/>
            </a:xfrm>
          </p:grpSpPr>
          <p:sp>
            <p:nvSpPr>
              <p:cNvPr id="39" name="Freeform 6">
                <a:extLst>
                  <a:ext uri="{FF2B5EF4-FFF2-40B4-BE49-F238E27FC236}">
                    <a16:creationId xmlns:a16="http://schemas.microsoft.com/office/drawing/2014/main" id="{9DDB6B96-D78F-D9DF-161B-386FC1E96F29}"/>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40" name="TextBox 7">
                <a:extLst>
                  <a:ext uri="{FF2B5EF4-FFF2-40B4-BE49-F238E27FC236}">
                    <a16:creationId xmlns:a16="http://schemas.microsoft.com/office/drawing/2014/main" id="{B8BD301E-B16E-7EF9-A42A-992E0CCD157D}"/>
                  </a:ext>
                </a:extLst>
              </p:cNvPr>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sz="1400">
                  <a:latin typeface="Apple Braille"/>
                </a:endParaRPr>
              </a:p>
            </p:txBody>
          </p:sp>
        </p:grpSp>
        <p:sp>
          <p:nvSpPr>
            <p:cNvPr id="38" name="TextBox 8">
              <a:extLst>
                <a:ext uri="{FF2B5EF4-FFF2-40B4-BE49-F238E27FC236}">
                  <a16:creationId xmlns:a16="http://schemas.microsoft.com/office/drawing/2014/main" id="{4FABC870-D488-8F1E-6ED3-83C1C7F024CD}"/>
                </a:ext>
              </a:extLst>
            </p:cNvPr>
            <p:cNvSpPr txBox="1"/>
            <p:nvPr/>
          </p:nvSpPr>
          <p:spPr>
            <a:xfrm>
              <a:off x="1244804" y="-667732"/>
              <a:ext cx="8770289" cy="2350925"/>
            </a:xfrm>
            <a:prstGeom prst="rect">
              <a:avLst/>
            </a:prstGeom>
          </p:spPr>
          <p:txBody>
            <a:bodyPr lIns="0" tIns="0" rIns="0" bIns="0" rtlCol="0" anchor="t">
              <a:spAutoFit/>
            </a:bodyPr>
            <a:lstStyle/>
            <a:p>
              <a:pPr>
                <a:lnSpc>
                  <a:spcPts val="4759"/>
                </a:lnSpc>
              </a:pPr>
              <a:r>
                <a:rPr lang="en-US" sz="2800" dirty="0" err="1">
                  <a:solidFill>
                    <a:srgbClr val="2A2E3A"/>
                  </a:solidFill>
                  <a:latin typeface="Apple Braille"/>
                </a:rPr>
                <a:t>Z</a:t>
              </a:r>
              <a:r>
                <a:rPr lang="en-US" sz="2800" u="none" dirty="0" err="1">
                  <a:solidFill>
                    <a:srgbClr val="2A2E3A"/>
                  </a:solidFill>
                  <a:latin typeface="Apple Braille"/>
                </a:rPr>
                <a:t>iwei</a:t>
              </a:r>
              <a:r>
                <a:rPr lang="en-US" sz="2800" u="none" dirty="0">
                  <a:solidFill>
                    <a:srgbClr val="2A2E3A"/>
                  </a:solidFill>
                  <a:latin typeface="Apple Braille"/>
                </a:rPr>
                <a:t> </a:t>
              </a:r>
              <a:r>
                <a:rPr lang="en-US" sz="2800" dirty="0">
                  <a:solidFill>
                    <a:srgbClr val="2A2E3A"/>
                  </a:solidFill>
                  <a:latin typeface="Apple Braille"/>
                </a:rPr>
                <a:t>S</a:t>
              </a:r>
              <a:r>
                <a:rPr lang="en-US" sz="2800" u="none" dirty="0">
                  <a:solidFill>
                    <a:srgbClr val="2A2E3A"/>
                  </a:solidFill>
                  <a:latin typeface="Apple Braille"/>
                </a:rPr>
                <a:t>hen</a:t>
              </a:r>
            </a:p>
          </p:txBody>
        </p:sp>
      </p:grpSp>
      <p:grpSp>
        <p:nvGrpSpPr>
          <p:cNvPr id="41" name="Group 4">
            <a:extLst>
              <a:ext uri="{FF2B5EF4-FFF2-40B4-BE49-F238E27FC236}">
                <a16:creationId xmlns:a16="http://schemas.microsoft.com/office/drawing/2014/main" id="{762C30B8-EEE7-EE12-EB05-1BE9039B85A5}"/>
              </a:ext>
            </a:extLst>
          </p:cNvPr>
          <p:cNvGrpSpPr/>
          <p:nvPr/>
        </p:nvGrpSpPr>
        <p:grpSpPr>
          <a:xfrm>
            <a:off x="523335" y="4438745"/>
            <a:ext cx="4001008" cy="552459"/>
            <a:chOff x="0" y="-611668"/>
            <a:chExt cx="10008459" cy="2350925"/>
          </a:xfrm>
        </p:grpSpPr>
        <p:grpSp>
          <p:nvGrpSpPr>
            <p:cNvPr id="42" name="Group 5">
              <a:extLst>
                <a:ext uri="{FF2B5EF4-FFF2-40B4-BE49-F238E27FC236}">
                  <a16:creationId xmlns:a16="http://schemas.microsoft.com/office/drawing/2014/main" id="{9D8A97CE-495B-2799-A37B-23BEFFB95322}"/>
                </a:ext>
              </a:extLst>
            </p:cNvPr>
            <p:cNvGrpSpPr/>
            <p:nvPr/>
          </p:nvGrpSpPr>
          <p:grpSpPr>
            <a:xfrm rot="-5400000">
              <a:off x="-160710" y="535288"/>
              <a:ext cx="735898" cy="414478"/>
              <a:chOff x="0" y="0"/>
              <a:chExt cx="812800" cy="457791"/>
            </a:xfrm>
          </p:grpSpPr>
          <p:sp>
            <p:nvSpPr>
              <p:cNvPr id="44" name="Freeform 6">
                <a:extLst>
                  <a:ext uri="{FF2B5EF4-FFF2-40B4-BE49-F238E27FC236}">
                    <a16:creationId xmlns:a16="http://schemas.microsoft.com/office/drawing/2014/main" id="{4C2352B5-F164-A300-9433-AFCDF33148EA}"/>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45" name="TextBox 7">
                <a:extLst>
                  <a:ext uri="{FF2B5EF4-FFF2-40B4-BE49-F238E27FC236}">
                    <a16:creationId xmlns:a16="http://schemas.microsoft.com/office/drawing/2014/main" id="{30452DE2-B59B-0F3C-3DDE-BA6D9F5194FF}"/>
                  </a:ext>
                </a:extLst>
              </p:cNvPr>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sz="1400">
                  <a:latin typeface="Apple Braille"/>
                </a:endParaRPr>
              </a:p>
            </p:txBody>
          </p:sp>
        </p:grpSp>
        <p:sp>
          <p:nvSpPr>
            <p:cNvPr id="43" name="TextBox 8">
              <a:extLst>
                <a:ext uri="{FF2B5EF4-FFF2-40B4-BE49-F238E27FC236}">
                  <a16:creationId xmlns:a16="http://schemas.microsoft.com/office/drawing/2014/main" id="{B9968D01-C11A-DDCB-A44F-0F2FF3137961}"/>
                </a:ext>
              </a:extLst>
            </p:cNvPr>
            <p:cNvSpPr txBox="1"/>
            <p:nvPr/>
          </p:nvSpPr>
          <p:spPr>
            <a:xfrm>
              <a:off x="1238170" y="-611668"/>
              <a:ext cx="8770289" cy="2350925"/>
            </a:xfrm>
            <a:prstGeom prst="rect">
              <a:avLst/>
            </a:prstGeom>
          </p:spPr>
          <p:txBody>
            <a:bodyPr lIns="0" tIns="0" rIns="0" bIns="0" rtlCol="0" anchor="t">
              <a:spAutoFit/>
            </a:bodyPr>
            <a:lstStyle/>
            <a:p>
              <a:pPr>
                <a:lnSpc>
                  <a:spcPts val="4759"/>
                </a:lnSpc>
              </a:pPr>
              <a:r>
                <a:rPr lang="en-US" sz="2800" u="none" dirty="0" err="1">
                  <a:solidFill>
                    <a:srgbClr val="2A2E3A"/>
                  </a:solidFill>
                  <a:latin typeface="Apple Braille"/>
                </a:rPr>
                <a:t>Shiyan</a:t>
              </a:r>
              <a:r>
                <a:rPr lang="en-US" sz="2800" u="none" dirty="0">
                  <a:solidFill>
                    <a:srgbClr val="2A2E3A"/>
                  </a:solidFill>
                  <a:latin typeface="Apple Braille"/>
                </a:rPr>
                <a:t> Yang</a:t>
              </a:r>
            </a:p>
          </p:txBody>
        </p:sp>
      </p:grpSp>
      <p:grpSp>
        <p:nvGrpSpPr>
          <p:cNvPr id="46" name="Group 4">
            <a:extLst>
              <a:ext uri="{FF2B5EF4-FFF2-40B4-BE49-F238E27FC236}">
                <a16:creationId xmlns:a16="http://schemas.microsoft.com/office/drawing/2014/main" id="{B94954E7-F32F-B1BA-9A6A-4BDBC2CED915}"/>
              </a:ext>
            </a:extLst>
          </p:cNvPr>
          <p:cNvGrpSpPr/>
          <p:nvPr/>
        </p:nvGrpSpPr>
        <p:grpSpPr>
          <a:xfrm>
            <a:off x="534169" y="5130732"/>
            <a:ext cx="3967081" cy="552459"/>
            <a:chOff x="0" y="-633391"/>
            <a:chExt cx="9923591" cy="2350925"/>
          </a:xfrm>
        </p:grpSpPr>
        <p:grpSp>
          <p:nvGrpSpPr>
            <p:cNvPr id="47" name="Group 5">
              <a:extLst>
                <a:ext uri="{FF2B5EF4-FFF2-40B4-BE49-F238E27FC236}">
                  <a16:creationId xmlns:a16="http://schemas.microsoft.com/office/drawing/2014/main" id="{FB37C58A-3E03-49AC-3019-3A96AFC70EF4}"/>
                </a:ext>
              </a:extLst>
            </p:cNvPr>
            <p:cNvGrpSpPr/>
            <p:nvPr/>
          </p:nvGrpSpPr>
          <p:grpSpPr>
            <a:xfrm rot="-5400000">
              <a:off x="-160710" y="535288"/>
              <a:ext cx="735898" cy="414478"/>
              <a:chOff x="0" y="0"/>
              <a:chExt cx="812800" cy="457791"/>
            </a:xfrm>
          </p:grpSpPr>
          <p:sp>
            <p:nvSpPr>
              <p:cNvPr id="49" name="Freeform 6">
                <a:extLst>
                  <a:ext uri="{FF2B5EF4-FFF2-40B4-BE49-F238E27FC236}">
                    <a16:creationId xmlns:a16="http://schemas.microsoft.com/office/drawing/2014/main" id="{571D6822-943E-F14A-20E2-4904D455BBFC}"/>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50" name="TextBox 7">
                <a:extLst>
                  <a:ext uri="{FF2B5EF4-FFF2-40B4-BE49-F238E27FC236}">
                    <a16:creationId xmlns:a16="http://schemas.microsoft.com/office/drawing/2014/main" id="{30401A55-F81C-B77C-E7D1-186F4301A013}"/>
                  </a:ext>
                </a:extLst>
              </p:cNvPr>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sz="1400">
                  <a:latin typeface="Apple Braille"/>
                </a:endParaRPr>
              </a:p>
            </p:txBody>
          </p:sp>
        </p:grpSp>
        <p:sp>
          <p:nvSpPr>
            <p:cNvPr id="48" name="TextBox 8">
              <a:extLst>
                <a:ext uri="{FF2B5EF4-FFF2-40B4-BE49-F238E27FC236}">
                  <a16:creationId xmlns:a16="http://schemas.microsoft.com/office/drawing/2014/main" id="{F8EF96B0-1590-87E5-4987-2C7FC7DB7997}"/>
                </a:ext>
              </a:extLst>
            </p:cNvPr>
            <p:cNvSpPr txBox="1"/>
            <p:nvPr/>
          </p:nvSpPr>
          <p:spPr>
            <a:xfrm>
              <a:off x="1153302" y="-633391"/>
              <a:ext cx="8770289" cy="2350925"/>
            </a:xfrm>
            <a:prstGeom prst="rect">
              <a:avLst/>
            </a:prstGeom>
          </p:spPr>
          <p:txBody>
            <a:bodyPr lIns="0" tIns="0" rIns="0" bIns="0" rtlCol="0" anchor="t">
              <a:spAutoFit/>
            </a:bodyPr>
            <a:lstStyle/>
            <a:p>
              <a:pPr>
                <a:lnSpc>
                  <a:spcPts val="4759"/>
                </a:lnSpc>
              </a:pPr>
              <a:r>
                <a:rPr lang="en-US" sz="2800" u="none" dirty="0">
                  <a:solidFill>
                    <a:srgbClr val="2A2E3A"/>
                  </a:solidFill>
                  <a:latin typeface="Apple Braille"/>
                </a:rPr>
                <a:t>Stacey Shi</a:t>
              </a:r>
            </a:p>
          </p:txBody>
        </p:sp>
      </p:grpSp>
      <p:grpSp>
        <p:nvGrpSpPr>
          <p:cNvPr id="51" name="Group 4">
            <a:extLst>
              <a:ext uri="{FF2B5EF4-FFF2-40B4-BE49-F238E27FC236}">
                <a16:creationId xmlns:a16="http://schemas.microsoft.com/office/drawing/2014/main" id="{26BC7E88-B4D4-8679-5000-4FDDB9C4F2BF}"/>
              </a:ext>
            </a:extLst>
          </p:cNvPr>
          <p:cNvGrpSpPr/>
          <p:nvPr/>
        </p:nvGrpSpPr>
        <p:grpSpPr>
          <a:xfrm>
            <a:off x="523335" y="5815545"/>
            <a:ext cx="3959507" cy="552459"/>
            <a:chOff x="0" y="-735946"/>
            <a:chExt cx="9904645" cy="2350925"/>
          </a:xfrm>
        </p:grpSpPr>
        <p:grpSp>
          <p:nvGrpSpPr>
            <p:cNvPr id="52" name="Group 5">
              <a:extLst>
                <a:ext uri="{FF2B5EF4-FFF2-40B4-BE49-F238E27FC236}">
                  <a16:creationId xmlns:a16="http://schemas.microsoft.com/office/drawing/2014/main" id="{58A27E93-756C-A489-0604-CFC83F29E384}"/>
                </a:ext>
              </a:extLst>
            </p:cNvPr>
            <p:cNvGrpSpPr/>
            <p:nvPr/>
          </p:nvGrpSpPr>
          <p:grpSpPr>
            <a:xfrm rot="-5400000">
              <a:off x="-160710" y="535288"/>
              <a:ext cx="735898" cy="414478"/>
              <a:chOff x="0" y="0"/>
              <a:chExt cx="812800" cy="457791"/>
            </a:xfrm>
          </p:grpSpPr>
          <p:sp>
            <p:nvSpPr>
              <p:cNvPr id="54" name="Freeform 6">
                <a:extLst>
                  <a:ext uri="{FF2B5EF4-FFF2-40B4-BE49-F238E27FC236}">
                    <a16:creationId xmlns:a16="http://schemas.microsoft.com/office/drawing/2014/main" id="{D8B4F44A-B343-B15E-EA10-2672C1245279}"/>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55" name="TextBox 7">
                <a:extLst>
                  <a:ext uri="{FF2B5EF4-FFF2-40B4-BE49-F238E27FC236}">
                    <a16:creationId xmlns:a16="http://schemas.microsoft.com/office/drawing/2014/main" id="{BB14D76F-7E38-F377-39A0-18638CBE3311}"/>
                  </a:ext>
                </a:extLst>
              </p:cNvPr>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sz="1400">
                  <a:latin typeface="Apple Braille"/>
                </a:endParaRPr>
              </a:p>
            </p:txBody>
          </p:sp>
        </p:grpSp>
        <p:sp>
          <p:nvSpPr>
            <p:cNvPr id="53" name="TextBox 8">
              <a:extLst>
                <a:ext uri="{FF2B5EF4-FFF2-40B4-BE49-F238E27FC236}">
                  <a16:creationId xmlns:a16="http://schemas.microsoft.com/office/drawing/2014/main" id="{D053BDCB-CBE8-822C-A53D-90D8931CD4C5}"/>
                </a:ext>
              </a:extLst>
            </p:cNvPr>
            <p:cNvSpPr txBox="1"/>
            <p:nvPr/>
          </p:nvSpPr>
          <p:spPr>
            <a:xfrm>
              <a:off x="1134356" y="-735946"/>
              <a:ext cx="8770289" cy="2350925"/>
            </a:xfrm>
            <a:prstGeom prst="rect">
              <a:avLst/>
            </a:prstGeom>
          </p:spPr>
          <p:txBody>
            <a:bodyPr lIns="0" tIns="0" rIns="0" bIns="0" rtlCol="0" anchor="t">
              <a:spAutoFit/>
            </a:bodyPr>
            <a:lstStyle/>
            <a:p>
              <a:pPr>
                <a:lnSpc>
                  <a:spcPts val="4759"/>
                </a:lnSpc>
              </a:pPr>
              <a:r>
                <a:rPr lang="en-US" sz="2800" u="none" dirty="0">
                  <a:solidFill>
                    <a:srgbClr val="2A2E3A"/>
                  </a:solidFill>
                  <a:latin typeface="Apple Braille"/>
                </a:rPr>
                <a:t>Vivian Zhong</a:t>
              </a:r>
            </a:p>
          </p:txBody>
        </p:sp>
      </p:grpSp>
      <p:pic>
        <p:nvPicPr>
          <p:cNvPr id="56" name="Picture 2">
            <a:extLst>
              <a:ext uri="{FF2B5EF4-FFF2-40B4-BE49-F238E27FC236}">
                <a16:creationId xmlns:a16="http://schemas.microsoft.com/office/drawing/2014/main" id="{B5B6C6EA-4E24-34A4-7F3E-E52D501F4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853" y="346282"/>
            <a:ext cx="2198101" cy="8169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3">
            <a:extLst>
              <a:ext uri="{FF2B5EF4-FFF2-40B4-BE49-F238E27FC236}">
                <a16:creationId xmlns:a16="http://schemas.microsoft.com/office/drawing/2014/main" id="{AA4FBB69-18CE-8F74-6C5E-A72984EF74AD}"/>
              </a:ext>
            </a:extLst>
          </p:cNvPr>
          <p:cNvSpPr txBox="1"/>
          <p:nvPr/>
        </p:nvSpPr>
        <p:spPr>
          <a:xfrm>
            <a:off x="152400" y="1502389"/>
            <a:ext cx="7426299" cy="795795"/>
          </a:xfrm>
          <a:prstGeom prst="rect">
            <a:avLst/>
          </a:prstGeom>
        </p:spPr>
        <p:txBody>
          <a:bodyPr wrap="square" lIns="0" tIns="0" rIns="0" bIns="0" rtlCol="0" anchor="t">
            <a:spAutoFit/>
          </a:bodyPr>
          <a:lstStyle/>
          <a:p>
            <a:pPr>
              <a:lnSpc>
                <a:spcPts val="6800"/>
              </a:lnSpc>
            </a:pPr>
            <a:r>
              <a:rPr lang="en-US" sz="4000" b="1" dirty="0">
                <a:solidFill>
                  <a:srgbClr val="A20E20"/>
                </a:solidFill>
                <a:latin typeface="Apple Braille"/>
              </a:rPr>
              <a:t>COVID-19 Mortality Prediction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65"/>
          <p:cNvSpPr txBox="1">
            <a:spLocks noGrp="1"/>
          </p:cNvSpPr>
          <p:nvPr>
            <p:ph type="ctrTitle"/>
          </p:nvPr>
        </p:nvSpPr>
        <p:spPr>
          <a:xfrm flipH="1">
            <a:off x="3503767" y="3387400"/>
            <a:ext cx="4221600" cy="2561600"/>
          </a:xfrm>
          <a:prstGeom prst="rect">
            <a:avLst/>
          </a:prstGeom>
        </p:spPr>
        <p:txBody>
          <a:bodyPr spcFirstLastPara="1" wrap="square" lIns="121900" tIns="121900" rIns="121900" bIns="121900" anchor="b" anchorCtr="0">
            <a:noAutofit/>
          </a:bodyPr>
          <a:lstStyle/>
          <a:p>
            <a:r>
              <a:rPr lang="es" dirty="0"/>
              <a:t>Data Description</a:t>
            </a:r>
            <a:endParaRPr dirty="0"/>
          </a:p>
        </p:txBody>
      </p:sp>
      <p:sp>
        <p:nvSpPr>
          <p:cNvPr id="519" name="Google Shape;519;p65"/>
          <p:cNvSpPr txBox="1">
            <a:spLocks noGrp="1"/>
          </p:cNvSpPr>
          <p:nvPr>
            <p:ph type="title" idx="2"/>
          </p:nvPr>
        </p:nvSpPr>
        <p:spPr>
          <a:xfrm flipH="1">
            <a:off x="8101033" y="3145363"/>
            <a:ext cx="3504800" cy="3034800"/>
          </a:xfrm>
          <a:prstGeom prst="rect">
            <a:avLst/>
          </a:prstGeom>
        </p:spPr>
        <p:txBody>
          <a:bodyPr spcFirstLastPara="1" wrap="square" lIns="121900" tIns="121900" rIns="121900" bIns="121900" anchor="b" anchorCtr="0">
            <a:noAutofit/>
          </a:bodyPr>
          <a:lstStyle/>
          <a:p>
            <a:r>
              <a:rPr lang="es" dirty="0"/>
              <a:t>02</a:t>
            </a:r>
            <a:endParaRPr dirty="0"/>
          </a:p>
        </p:txBody>
      </p:sp>
      <p:pic>
        <p:nvPicPr>
          <p:cNvPr id="2" name="Picture 2">
            <a:extLst>
              <a:ext uri="{FF2B5EF4-FFF2-40B4-BE49-F238E27FC236}">
                <a16:creationId xmlns:a16="http://schemas.microsoft.com/office/drawing/2014/main" id="{1F804062-C7A7-160D-569C-78C27C09A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55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10800000">
            <a:off x="-3692427" y="12577"/>
            <a:ext cx="13258800" cy="1295400"/>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pPr defTabSz="609630"/>
              <a:endParaRPr lang="zh-CN" altLang="en-US" sz="1200">
                <a:solidFill>
                  <a:prstClr val="black"/>
                </a:solidFill>
                <a:latin typeface="Helios" panose="020B0604020202020204" charset="0"/>
                <a:ea typeface="宋体" panose="02010600030101010101" pitchFamily="2" charset="-122"/>
              </a:endParaRPr>
            </a:p>
          </p:txBody>
        </p:sp>
        <p:sp>
          <p:nvSpPr>
            <p:cNvPr id="8" name="TextBox 8"/>
            <p:cNvSpPr txBox="1"/>
            <p:nvPr/>
          </p:nvSpPr>
          <p:spPr>
            <a:xfrm>
              <a:off x="127000" y="-38100"/>
              <a:ext cx="558800" cy="647700"/>
            </a:xfrm>
            <a:prstGeom prst="rect">
              <a:avLst/>
            </a:prstGeom>
          </p:spPr>
          <p:txBody>
            <a:bodyPr lIns="33867" tIns="33867" rIns="33867" bIns="33867" rtlCol="0" anchor="ctr"/>
            <a:lstStyle/>
            <a:p>
              <a:pPr algn="ctr" defTabSz="609630">
                <a:lnSpc>
                  <a:spcPts val="1400"/>
                </a:lnSpc>
              </a:pPr>
              <a:endParaRPr sz="1200">
                <a:solidFill>
                  <a:prstClr val="black"/>
                </a:solidFill>
                <a:latin typeface="Helios" panose="020B0604020202020204" charset="0"/>
              </a:endParaRPr>
            </a:p>
          </p:txBody>
        </p:sp>
      </p:grpSp>
      <p:sp>
        <p:nvSpPr>
          <p:cNvPr id="11" name="TextBox 11"/>
          <p:cNvSpPr txBox="1"/>
          <p:nvPr/>
        </p:nvSpPr>
        <p:spPr>
          <a:xfrm>
            <a:off x="-1728139" y="144716"/>
            <a:ext cx="11220116" cy="758990"/>
          </a:xfrm>
          <a:prstGeom prst="rect">
            <a:avLst/>
          </a:prstGeom>
        </p:spPr>
        <p:txBody>
          <a:bodyPr wrap="square" lIns="0" tIns="0" rIns="0" bIns="0" rtlCol="0" anchor="t">
            <a:spAutoFit/>
          </a:bodyPr>
          <a:lstStyle/>
          <a:p>
            <a:pPr algn="ctr" defTabSz="609630">
              <a:lnSpc>
                <a:spcPts val="6800"/>
              </a:lnSpc>
            </a:pPr>
            <a:r>
              <a:rPr lang="en-US" sz="3100" b="1" dirty="0">
                <a:solidFill>
                  <a:srgbClr val="FFFFFF"/>
                </a:solidFill>
                <a:latin typeface="Apple Braille"/>
              </a:rPr>
              <a:t>D</a:t>
            </a:r>
            <a:r>
              <a:rPr lang="en-US" altLang="zh-CN" sz="3100" b="1" dirty="0">
                <a:solidFill>
                  <a:srgbClr val="FFFFFF"/>
                </a:solidFill>
                <a:latin typeface="Apple Braille"/>
                <a:ea typeface="宋体" panose="02010600030101010101" pitchFamily="2" charset="-122"/>
              </a:rPr>
              <a:t>ata Description—</a:t>
            </a:r>
            <a:r>
              <a:rPr lang="en-US" sz="3100" b="1" dirty="0">
                <a:solidFill>
                  <a:srgbClr val="FFFFFF"/>
                </a:solidFill>
                <a:latin typeface="Apple Braille"/>
                <a:ea typeface="宋体" panose="02010600030101010101" pitchFamily="2" charset="-122"/>
              </a:rPr>
              <a:t>Development timeline</a:t>
            </a:r>
            <a:endParaRPr lang="en-US" sz="3100" b="1" dirty="0">
              <a:solidFill>
                <a:srgbClr val="FFFFFF"/>
              </a:solidFill>
              <a:latin typeface="Apple Braille"/>
            </a:endParaRPr>
          </a:p>
        </p:txBody>
      </p:sp>
      <p:pic>
        <p:nvPicPr>
          <p:cNvPr id="15" name="图片 14">
            <a:extLst>
              <a:ext uri="{FF2B5EF4-FFF2-40B4-BE49-F238E27FC236}">
                <a16:creationId xmlns:a16="http://schemas.microsoft.com/office/drawing/2014/main" id="{7534C154-4719-0DEC-8411-52055B1B2AB7}"/>
              </a:ext>
            </a:extLst>
          </p:cNvPr>
          <p:cNvPicPr>
            <a:picLocks noChangeAspect="1"/>
          </p:cNvPicPr>
          <p:nvPr/>
        </p:nvPicPr>
        <p:blipFill>
          <a:blip r:embed="rId2"/>
          <a:stretch>
            <a:fillRect/>
          </a:stretch>
        </p:blipFill>
        <p:spPr>
          <a:xfrm>
            <a:off x="491768" y="1743065"/>
            <a:ext cx="6221827" cy="1828800"/>
          </a:xfrm>
          <a:prstGeom prst="rect">
            <a:avLst/>
          </a:prstGeom>
        </p:spPr>
      </p:pic>
      <p:pic>
        <p:nvPicPr>
          <p:cNvPr id="16" name="图片 15">
            <a:extLst>
              <a:ext uri="{FF2B5EF4-FFF2-40B4-BE49-F238E27FC236}">
                <a16:creationId xmlns:a16="http://schemas.microsoft.com/office/drawing/2014/main" id="{4CABD897-2CB7-9B94-DE26-32636E02DA92}"/>
              </a:ext>
            </a:extLst>
          </p:cNvPr>
          <p:cNvPicPr>
            <a:picLocks noChangeAspect="1"/>
          </p:cNvPicPr>
          <p:nvPr/>
        </p:nvPicPr>
        <p:blipFill>
          <a:blip r:embed="rId3"/>
          <a:stretch>
            <a:fillRect/>
          </a:stretch>
        </p:blipFill>
        <p:spPr>
          <a:xfrm>
            <a:off x="1357473" y="3862504"/>
            <a:ext cx="4114800" cy="2181565"/>
          </a:xfrm>
          <a:prstGeom prst="rect">
            <a:avLst/>
          </a:prstGeom>
        </p:spPr>
      </p:pic>
      <p:sp>
        <p:nvSpPr>
          <p:cNvPr id="28" name="文本框 27">
            <a:extLst>
              <a:ext uri="{FF2B5EF4-FFF2-40B4-BE49-F238E27FC236}">
                <a16:creationId xmlns:a16="http://schemas.microsoft.com/office/drawing/2014/main" id="{50382F9D-799E-0271-FDB1-AD99EEFECC60}"/>
              </a:ext>
            </a:extLst>
          </p:cNvPr>
          <p:cNvSpPr txBox="1"/>
          <p:nvPr/>
        </p:nvSpPr>
        <p:spPr>
          <a:xfrm>
            <a:off x="7078376" y="2441570"/>
            <a:ext cx="4827202" cy="2841868"/>
          </a:xfrm>
          <a:prstGeom prst="rect">
            <a:avLst/>
          </a:prstGeom>
          <a:noFill/>
        </p:spPr>
        <p:txBody>
          <a:bodyPr wrap="square" rtlCol="0">
            <a:spAutoFit/>
          </a:bodyPr>
          <a:lstStyle/>
          <a:p>
            <a:pPr marL="190510" indent="-190510" defTabSz="609630">
              <a:buFont typeface="Wingdings" panose="05000000000000000000" pitchFamily="2" charset="2"/>
              <a:buChar char="l"/>
            </a:pPr>
            <a:r>
              <a:rPr lang="en-US" altLang="zh-CN" sz="2000" dirty="0">
                <a:solidFill>
                  <a:prstClr val="black"/>
                </a:solidFill>
                <a:latin typeface="Apple Braille"/>
                <a:ea typeface="宋体" panose="02010600030101010101" pitchFamily="2" charset="-122"/>
              </a:rPr>
              <a:t>Happened around Jan 2020</a:t>
            </a:r>
          </a:p>
          <a:p>
            <a:pPr defTabSz="609630"/>
            <a:endParaRPr lang="en-US" altLang="zh-CN" sz="2000" dirty="0">
              <a:solidFill>
                <a:prstClr val="black"/>
              </a:solidFill>
              <a:latin typeface="Apple Braille"/>
              <a:ea typeface="宋体" panose="02010600030101010101" pitchFamily="2" charset="-122"/>
            </a:endParaRPr>
          </a:p>
          <a:p>
            <a:pPr marL="190510" indent="-190510" defTabSz="609630">
              <a:buFont typeface="Wingdings" panose="05000000000000000000" pitchFamily="2" charset="2"/>
              <a:buChar char="l"/>
            </a:pPr>
            <a:r>
              <a:rPr lang="en-US" altLang="zh-CN" sz="2000" dirty="0">
                <a:solidFill>
                  <a:prstClr val="black"/>
                </a:solidFill>
                <a:latin typeface="Apple Braille"/>
                <a:ea typeface="宋体" panose="02010600030101010101" pitchFamily="2" charset="-122"/>
              </a:rPr>
              <a:t>Twice peak time—Jan 2021 and Jan 2022</a:t>
            </a:r>
          </a:p>
          <a:p>
            <a:pPr defTabSz="609630"/>
            <a:endParaRPr lang="en-US" altLang="zh-CN" sz="2000" dirty="0">
              <a:solidFill>
                <a:prstClr val="black"/>
              </a:solidFill>
              <a:latin typeface="Apple Braille"/>
              <a:ea typeface="宋体" panose="02010600030101010101" pitchFamily="2" charset="-122"/>
            </a:endParaRPr>
          </a:p>
          <a:p>
            <a:pPr marL="190510" indent="-190510" defTabSz="609630">
              <a:buFont typeface="Wingdings" panose="05000000000000000000" pitchFamily="2" charset="2"/>
              <a:buChar char="l"/>
            </a:pPr>
            <a:r>
              <a:rPr lang="en-US" altLang="zh-CN" sz="2000" dirty="0">
                <a:solidFill>
                  <a:prstClr val="black"/>
                </a:solidFill>
                <a:latin typeface="Apple Braille"/>
                <a:ea typeface="宋体" panose="02010600030101010101" pitchFamily="2" charset="-122"/>
              </a:rPr>
              <a:t>Number of daily deaths decreased to below 1k</a:t>
            </a:r>
          </a:p>
          <a:p>
            <a:pPr marL="190510" indent="-190510" defTabSz="609630">
              <a:buFont typeface="Wingdings" panose="05000000000000000000" pitchFamily="2" charset="2"/>
              <a:buChar char="l"/>
            </a:pPr>
            <a:endParaRPr lang="en-US" altLang="zh-CN" sz="2000" dirty="0">
              <a:solidFill>
                <a:prstClr val="black"/>
              </a:solidFill>
              <a:latin typeface="Apple Braille"/>
              <a:ea typeface="宋体" panose="02010600030101010101" pitchFamily="2" charset="-122"/>
            </a:endParaRPr>
          </a:p>
          <a:p>
            <a:pPr marL="190510" indent="-190510" defTabSz="609630">
              <a:buFont typeface="Wingdings" panose="05000000000000000000" pitchFamily="2" charset="2"/>
              <a:buChar char="l"/>
            </a:pPr>
            <a:r>
              <a:rPr lang="en-US" altLang="zh-CN" sz="2000" dirty="0">
                <a:solidFill>
                  <a:prstClr val="black"/>
                </a:solidFill>
                <a:latin typeface="Apple Braille"/>
                <a:ea typeface="宋体" panose="02010600030101010101" pitchFamily="2" charset="-122"/>
              </a:rPr>
              <a:t>Reached the best situation ever</a:t>
            </a:r>
          </a:p>
          <a:p>
            <a:pPr marL="190510" indent="-190510" defTabSz="609630">
              <a:buFont typeface="Wingdings" panose="05000000000000000000" pitchFamily="2" charset="2"/>
              <a:buChar char="l"/>
            </a:pPr>
            <a:endParaRPr lang="zh-CN" altLang="en-US" sz="1867" dirty="0">
              <a:solidFill>
                <a:prstClr val="black"/>
              </a:solidFill>
              <a:latin typeface="Apple Braille"/>
              <a:ea typeface="宋体" panose="02010600030101010101" pitchFamily="2" charset="-122"/>
            </a:endParaRPr>
          </a:p>
        </p:txBody>
      </p:sp>
      <p:pic>
        <p:nvPicPr>
          <p:cNvPr id="2" name="Picture 2">
            <a:extLst>
              <a:ext uri="{FF2B5EF4-FFF2-40B4-BE49-F238E27FC236}">
                <a16:creationId xmlns:a16="http://schemas.microsoft.com/office/drawing/2014/main" id="{9F0C4BF0-7999-3CF2-99BB-A5F96A318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V 形 2">
            <a:extLst>
              <a:ext uri="{FF2B5EF4-FFF2-40B4-BE49-F238E27FC236}">
                <a16:creationId xmlns:a16="http://schemas.microsoft.com/office/drawing/2014/main" id="{C67FC26C-F7AB-DDC3-D980-99422160B3A5}"/>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4" name="箭头: V 形 3">
            <a:extLst>
              <a:ext uri="{FF2B5EF4-FFF2-40B4-BE49-F238E27FC236}">
                <a16:creationId xmlns:a16="http://schemas.microsoft.com/office/drawing/2014/main" id="{371D5A24-8B2B-7F3C-18C7-A89C7B69A7AE}"/>
              </a:ext>
            </a:extLst>
          </p:cNvPr>
          <p:cNvSpPr/>
          <p:nvPr/>
        </p:nvSpPr>
        <p:spPr>
          <a:xfrm>
            <a:off x="2424343" y="6515223"/>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5" name="箭头: V 形 4">
            <a:extLst>
              <a:ext uri="{FF2B5EF4-FFF2-40B4-BE49-F238E27FC236}">
                <a16:creationId xmlns:a16="http://schemas.microsoft.com/office/drawing/2014/main" id="{3E0CCB22-B2DE-1FA2-3F61-4F3ACAA1467E}"/>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516157C2-22D2-BBD0-AF2E-13387A7AE889}"/>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0" name="箭头: V 形 9">
            <a:extLst>
              <a:ext uri="{FF2B5EF4-FFF2-40B4-BE49-F238E27FC236}">
                <a16:creationId xmlns:a16="http://schemas.microsoft.com/office/drawing/2014/main" id="{BF7F2FDB-D0D4-B707-7F4E-DD85CE868C9D}"/>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10800000">
            <a:off x="-3672692" y="0"/>
            <a:ext cx="13258800" cy="1295400"/>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TextBox 8"/>
            <p:cNvSpPr txBox="1"/>
            <p:nvPr/>
          </p:nvSpPr>
          <p:spPr>
            <a:xfrm>
              <a:off x="127000" y="-38100"/>
              <a:ext cx="558800" cy="647700"/>
            </a:xfrm>
            <a:prstGeom prst="rect">
              <a:avLst/>
            </a:prstGeom>
          </p:spPr>
          <p:txBody>
            <a:bodyPr lIns="33867" tIns="33867" rIns="33867" bIns="33867" rtlCol="0" anchor="ctr"/>
            <a:lstStyle/>
            <a:p>
              <a:pPr marL="0" marR="0" lvl="0" indent="0" algn="ctr" defTabSz="609630" rtl="0" eaLnBrk="1" fontAlgn="auto" latinLnBrk="0" hangingPunct="1">
                <a:lnSpc>
                  <a:spcPts val="14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Box 11"/>
          <p:cNvSpPr txBox="1"/>
          <p:nvPr/>
        </p:nvSpPr>
        <p:spPr>
          <a:xfrm>
            <a:off x="-2299696" y="117520"/>
            <a:ext cx="11220116" cy="758990"/>
          </a:xfrm>
          <a:prstGeom prst="rect">
            <a:avLst/>
          </a:prstGeom>
        </p:spPr>
        <p:txBody>
          <a:bodyPr wrap="square" lIns="0" tIns="0" rIns="0" bIns="0" rtlCol="0" anchor="t">
            <a:spAutoFit/>
          </a:bodyPr>
          <a:lstStyle/>
          <a:p>
            <a:pPr marL="0" marR="0" lvl="0" indent="0" algn="ctr" defTabSz="609630" rtl="0" eaLnBrk="1" fontAlgn="auto" latinLnBrk="0" hangingPunct="1">
              <a:lnSpc>
                <a:spcPts val="6800"/>
              </a:lnSpc>
              <a:spcBef>
                <a:spcPts val="0"/>
              </a:spcBef>
              <a:spcAft>
                <a:spcPts val="0"/>
              </a:spcAft>
              <a:buClrTx/>
              <a:buSzTx/>
              <a:buFontTx/>
              <a:buNone/>
              <a:tabLst/>
              <a:defRPr/>
            </a:pPr>
            <a:r>
              <a:rPr kumimoji="0" lang="en-US" sz="3100" b="1" i="0" u="none" strike="noStrike" kern="1200" cap="none" spc="0" normalizeH="0" baseline="0" noProof="0" dirty="0">
                <a:ln>
                  <a:noFill/>
                </a:ln>
                <a:solidFill>
                  <a:srgbClr val="FFFFFF"/>
                </a:solidFill>
                <a:effectLst/>
                <a:uLnTx/>
                <a:uFillTx/>
                <a:latin typeface="Apple Braille"/>
              </a:rPr>
              <a:t>D</a:t>
            </a:r>
            <a:r>
              <a:rPr kumimoji="0" lang="en-US" altLang="zh-CN" sz="3100" b="1" i="0" u="none" strike="noStrike" kern="1200" cap="none" spc="0" normalizeH="0" baseline="0" noProof="0" dirty="0">
                <a:ln>
                  <a:noFill/>
                </a:ln>
                <a:solidFill>
                  <a:srgbClr val="FFFFFF"/>
                </a:solidFill>
                <a:effectLst/>
                <a:uLnTx/>
                <a:uFillTx/>
                <a:latin typeface="Apple Braille"/>
                <a:ea typeface="宋体" panose="02010600030101010101" pitchFamily="2" charset="-122"/>
              </a:rPr>
              <a:t>ata Description—</a:t>
            </a:r>
            <a:r>
              <a:rPr kumimoji="0" lang="en-US" sz="3100" b="1" i="0" u="none" strike="noStrike" kern="1200" cap="none" spc="0" normalizeH="0" baseline="0" noProof="0" dirty="0">
                <a:ln>
                  <a:noFill/>
                </a:ln>
                <a:solidFill>
                  <a:srgbClr val="FFFFFF"/>
                </a:solidFill>
                <a:effectLst/>
                <a:uLnTx/>
                <a:uFillTx/>
                <a:latin typeface="Apple Braille"/>
                <a:ea typeface="宋体" panose="02010600030101010101" pitchFamily="2" charset="-122"/>
              </a:rPr>
              <a:t>Death by AGE</a:t>
            </a:r>
            <a:endParaRPr kumimoji="0" lang="en-US" sz="3100" b="1" i="0" u="none" strike="noStrike" kern="1200" cap="none" spc="0" normalizeH="0" baseline="0" noProof="0" dirty="0">
              <a:ln>
                <a:noFill/>
              </a:ln>
              <a:solidFill>
                <a:srgbClr val="FFFFFF"/>
              </a:solidFill>
              <a:effectLst/>
              <a:uLnTx/>
              <a:uFillTx/>
              <a:latin typeface="Apple Braille"/>
            </a:endParaRPr>
          </a:p>
        </p:txBody>
      </p:sp>
      <p:pic>
        <p:nvPicPr>
          <p:cNvPr id="2" name="Picture 2">
            <a:extLst>
              <a:ext uri="{FF2B5EF4-FFF2-40B4-BE49-F238E27FC236}">
                <a16:creationId xmlns:a16="http://schemas.microsoft.com/office/drawing/2014/main" id="{9F0C4BF0-7999-3CF2-99BB-A5F96A318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V 形 2">
            <a:extLst>
              <a:ext uri="{FF2B5EF4-FFF2-40B4-BE49-F238E27FC236}">
                <a16:creationId xmlns:a16="http://schemas.microsoft.com/office/drawing/2014/main" id="{C67FC26C-F7AB-DDC3-D980-99422160B3A5}"/>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Outcomes</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箭头: V 形 3">
            <a:extLst>
              <a:ext uri="{FF2B5EF4-FFF2-40B4-BE49-F238E27FC236}">
                <a16:creationId xmlns:a16="http://schemas.microsoft.com/office/drawing/2014/main" id="{371D5A24-8B2B-7F3C-18C7-A89C7B69A7AE}"/>
              </a:ext>
            </a:extLst>
          </p:cNvPr>
          <p:cNvSpPr/>
          <p:nvPr/>
        </p:nvSpPr>
        <p:spPr>
          <a:xfrm>
            <a:off x="2424343" y="6515223"/>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Data Description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箭头: V 形 4">
            <a:extLst>
              <a:ext uri="{FF2B5EF4-FFF2-40B4-BE49-F238E27FC236}">
                <a16:creationId xmlns:a16="http://schemas.microsoft.com/office/drawing/2014/main" id="{3E0CCB22-B2DE-1FA2-3F61-4F3ACAA1467E}"/>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Model Construction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箭头: V 形 8">
            <a:extLst>
              <a:ext uri="{FF2B5EF4-FFF2-40B4-BE49-F238E27FC236}">
                <a16:creationId xmlns:a16="http://schemas.microsoft.com/office/drawing/2014/main" id="{516157C2-22D2-BBD0-AF2E-13387A7AE889}"/>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Recommendation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箭头: V 形 9">
            <a:extLst>
              <a:ext uri="{FF2B5EF4-FFF2-40B4-BE49-F238E27FC236}">
                <a16:creationId xmlns:a16="http://schemas.microsoft.com/office/drawing/2014/main" id="{BF7F2FDB-D0D4-B707-7F4E-DD85CE868C9D}"/>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Q&amp;A</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2" name="图片 11">
            <a:extLst>
              <a:ext uri="{FF2B5EF4-FFF2-40B4-BE49-F238E27FC236}">
                <a16:creationId xmlns:a16="http://schemas.microsoft.com/office/drawing/2014/main" id="{76815652-4FCA-939B-F79E-56BF5E8CC984}"/>
              </a:ext>
            </a:extLst>
          </p:cNvPr>
          <p:cNvPicPr>
            <a:picLocks noChangeAspect="1"/>
          </p:cNvPicPr>
          <p:nvPr/>
        </p:nvPicPr>
        <p:blipFill rotWithShape="1">
          <a:blip r:embed="rId3">
            <a:extLst>
              <a:ext uri="{28A0092B-C50C-407E-A947-70E740481C1C}">
                <a14:useLocalDpi xmlns:a14="http://schemas.microsoft.com/office/drawing/2010/main" val="0"/>
              </a:ext>
            </a:extLst>
          </a:blip>
          <a:srcRect t="19630" b="17408"/>
          <a:stretch/>
        </p:blipFill>
        <p:spPr>
          <a:xfrm>
            <a:off x="7059006" y="2181369"/>
            <a:ext cx="4016596" cy="3101256"/>
          </a:xfrm>
          <a:prstGeom prst="rect">
            <a:avLst/>
          </a:prstGeom>
        </p:spPr>
      </p:pic>
      <p:pic>
        <p:nvPicPr>
          <p:cNvPr id="13" name="图片 12">
            <a:extLst>
              <a:ext uri="{FF2B5EF4-FFF2-40B4-BE49-F238E27FC236}">
                <a16:creationId xmlns:a16="http://schemas.microsoft.com/office/drawing/2014/main" id="{81103382-B456-6712-99A4-BEAE9D031F47}"/>
              </a:ext>
            </a:extLst>
          </p:cNvPr>
          <p:cNvPicPr>
            <a:picLocks noChangeAspect="1"/>
          </p:cNvPicPr>
          <p:nvPr/>
        </p:nvPicPr>
        <p:blipFill>
          <a:blip r:embed="rId4"/>
          <a:stretch>
            <a:fillRect/>
          </a:stretch>
        </p:blipFill>
        <p:spPr>
          <a:xfrm>
            <a:off x="823220" y="2184689"/>
            <a:ext cx="5084822" cy="3003790"/>
          </a:xfrm>
          <a:prstGeom prst="rect">
            <a:avLst/>
          </a:prstGeom>
        </p:spPr>
      </p:pic>
      <p:sp>
        <p:nvSpPr>
          <p:cNvPr id="14" name="文本框 13">
            <a:extLst>
              <a:ext uri="{FF2B5EF4-FFF2-40B4-BE49-F238E27FC236}">
                <a16:creationId xmlns:a16="http://schemas.microsoft.com/office/drawing/2014/main" id="{059A224F-F743-58E3-9176-FDA6530DA199}"/>
              </a:ext>
            </a:extLst>
          </p:cNvPr>
          <p:cNvSpPr txBox="1"/>
          <p:nvPr/>
        </p:nvSpPr>
        <p:spPr>
          <a:xfrm>
            <a:off x="1004637" y="1629695"/>
            <a:ext cx="4307305" cy="369332"/>
          </a:xfrm>
          <a:prstGeom prst="rect">
            <a:avLst/>
          </a:prstGeom>
          <a:noFill/>
        </p:spPr>
        <p:txBody>
          <a:bodyPr wrap="square" rtlCol="0">
            <a:spAutoFit/>
          </a:bodyPr>
          <a:lstStyle/>
          <a:p>
            <a:r>
              <a:rPr lang="en-US" altLang="zh-CN" b="1" dirty="0">
                <a:latin typeface="Apple Braille"/>
                <a:cs typeface="Times New Roman" panose="02020603050405020304" pitchFamily="18" charset="0"/>
              </a:rPr>
              <a:t>Same development pattern for all ages </a:t>
            </a:r>
            <a:endParaRPr lang="zh-CN" altLang="en-US" b="1" dirty="0">
              <a:latin typeface="Apple Braille"/>
              <a:cs typeface="Times New Roman" panose="02020603050405020304" pitchFamily="18" charset="0"/>
            </a:endParaRPr>
          </a:p>
        </p:txBody>
      </p:sp>
      <p:sp>
        <p:nvSpPr>
          <p:cNvPr id="17" name="文本框 16">
            <a:extLst>
              <a:ext uri="{FF2B5EF4-FFF2-40B4-BE49-F238E27FC236}">
                <a16:creationId xmlns:a16="http://schemas.microsoft.com/office/drawing/2014/main" id="{4BDDD1F4-3A4D-EB4D-2534-1D84011FB26B}"/>
              </a:ext>
            </a:extLst>
          </p:cNvPr>
          <p:cNvSpPr txBox="1"/>
          <p:nvPr/>
        </p:nvSpPr>
        <p:spPr>
          <a:xfrm>
            <a:off x="6880060" y="1628949"/>
            <a:ext cx="4934324" cy="646331"/>
          </a:xfrm>
          <a:prstGeom prst="rect">
            <a:avLst/>
          </a:prstGeom>
          <a:noFill/>
        </p:spPr>
        <p:txBody>
          <a:bodyPr wrap="square" rtlCol="0">
            <a:spAutoFit/>
          </a:bodyPr>
          <a:lstStyle/>
          <a:p>
            <a:r>
              <a:rPr lang="en-US" altLang="zh-CN" b="1" i="0" dirty="0">
                <a:solidFill>
                  <a:srgbClr val="2A2B2E"/>
                </a:solidFill>
                <a:effectLst/>
                <a:latin typeface="Apple Braille"/>
                <a:cs typeface="Times New Roman" panose="02020603050405020304" pitchFamily="18" charset="0"/>
              </a:rPr>
              <a:t>The older people are, the higher the death rate</a:t>
            </a:r>
          </a:p>
          <a:p>
            <a:endParaRPr lang="zh-CN" altLang="en-US" dirty="0">
              <a:latin typeface="Apple Braille"/>
            </a:endParaRPr>
          </a:p>
        </p:txBody>
      </p:sp>
    </p:spTree>
    <p:extLst>
      <p:ext uri="{BB962C8B-B14F-4D97-AF65-F5344CB8AC3E}">
        <p14:creationId xmlns:p14="http://schemas.microsoft.com/office/powerpoint/2010/main" val="428086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10800000">
            <a:off x="-3692427" y="12577"/>
            <a:ext cx="13258800" cy="1295400"/>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Apple Braille"/>
                <a:ea typeface="宋体" panose="02010600030101010101" pitchFamily="2" charset="-122"/>
              </a:endParaRPr>
            </a:p>
          </p:txBody>
        </p:sp>
        <p:sp>
          <p:nvSpPr>
            <p:cNvPr id="8" name="TextBox 8"/>
            <p:cNvSpPr txBox="1"/>
            <p:nvPr/>
          </p:nvSpPr>
          <p:spPr>
            <a:xfrm>
              <a:off x="127000" y="-38100"/>
              <a:ext cx="558800" cy="647700"/>
            </a:xfrm>
            <a:prstGeom prst="rect">
              <a:avLst/>
            </a:prstGeom>
          </p:spPr>
          <p:txBody>
            <a:bodyPr lIns="33867" tIns="33867" rIns="33867" bIns="33867" rtlCol="0" anchor="ctr"/>
            <a:lstStyle/>
            <a:p>
              <a:pPr marL="0" marR="0" lvl="0" indent="0" algn="ctr" defTabSz="609630" rtl="0" eaLnBrk="1" fontAlgn="auto" latinLnBrk="0" hangingPunct="1">
                <a:lnSpc>
                  <a:spcPts val="14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Apple Braille"/>
              </a:endParaRPr>
            </a:p>
          </p:txBody>
        </p:sp>
      </p:grpSp>
      <p:sp>
        <p:nvSpPr>
          <p:cNvPr id="11" name="TextBox 11"/>
          <p:cNvSpPr txBox="1"/>
          <p:nvPr/>
        </p:nvSpPr>
        <p:spPr>
          <a:xfrm>
            <a:off x="-2231358" y="125822"/>
            <a:ext cx="11220116" cy="758990"/>
          </a:xfrm>
          <a:prstGeom prst="rect">
            <a:avLst/>
          </a:prstGeom>
        </p:spPr>
        <p:txBody>
          <a:bodyPr wrap="square" lIns="0" tIns="0" rIns="0" bIns="0" rtlCol="0" anchor="t">
            <a:spAutoFit/>
          </a:bodyPr>
          <a:lstStyle/>
          <a:p>
            <a:pPr marL="0" marR="0" lvl="0" indent="0" algn="ctr" defTabSz="609630" rtl="0" eaLnBrk="1" fontAlgn="auto" latinLnBrk="0" hangingPunct="1">
              <a:lnSpc>
                <a:spcPts val="6800"/>
              </a:lnSpc>
              <a:spcBef>
                <a:spcPts val="0"/>
              </a:spcBef>
              <a:spcAft>
                <a:spcPts val="0"/>
              </a:spcAft>
              <a:buClrTx/>
              <a:buSzTx/>
              <a:buFontTx/>
              <a:buNone/>
              <a:tabLst/>
              <a:defRPr/>
            </a:pPr>
            <a:r>
              <a:rPr kumimoji="0" lang="en-US" sz="3100" b="1" i="0" u="none" strike="noStrike" kern="1200" cap="none" spc="0" normalizeH="0" baseline="0" noProof="0" dirty="0">
                <a:ln>
                  <a:noFill/>
                </a:ln>
                <a:solidFill>
                  <a:srgbClr val="FFFFFF"/>
                </a:solidFill>
                <a:effectLst/>
                <a:uLnTx/>
                <a:uFillTx/>
                <a:latin typeface="Apple Braille"/>
              </a:rPr>
              <a:t>D</a:t>
            </a:r>
            <a:r>
              <a:rPr kumimoji="0" lang="en-US" altLang="zh-CN" sz="3100" b="1" i="0" u="none" strike="noStrike" kern="1200" cap="none" spc="0" normalizeH="0" baseline="0" noProof="0" dirty="0">
                <a:ln>
                  <a:noFill/>
                </a:ln>
                <a:solidFill>
                  <a:srgbClr val="FFFFFF"/>
                </a:solidFill>
                <a:effectLst/>
                <a:uLnTx/>
                <a:uFillTx/>
                <a:latin typeface="Apple Braille"/>
                <a:ea typeface="宋体" panose="02010600030101010101" pitchFamily="2" charset="-122"/>
              </a:rPr>
              <a:t>ata Description—</a:t>
            </a:r>
            <a:r>
              <a:rPr kumimoji="0" lang="en-US" sz="3100" b="1" i="0" u="none" strike="noStrike" kern="1200" cap="none" spc="0" normalizeH="0" baseline="0" noProof="0" dirty="0">
                <a:ln>
                  <a:noFill/>
                </a:ln>
                <a:solidFill>
                  <a:srgbClr val="FFFFFF"/>
                </a:solidFill>
                <a:effectLst/>
                <a:uLnTx/>
                <a:uFillTx/>
                <a:latin typeface="Apple Braille"/>
                <a:ea typeface="宋体" panose="02010600030101010101" pitchFamily="2" charset="-122"/>
              </a:rPr>
              <a:t>Death by GENDER</a:t>
            </a:r>
            <a:endParaRPr kumimoji="0" lang="en-US" sz="3100" b="1" i="0" u="none" strike="noStrike" kern="1200" cap="none" spc="0" normalizeH="0" baseline="0" noProof="0" dirty="0">
              <a:ln>
                <a:noFill/>
              </a:ln>
              <a:solidFill>
                <a:srgbClr val="FFFFFF"/>
              </a:solidFill>
              <a:effectLst/>
              <a:uLnTx/>
              <a:uFillTx/>
              <a:latin typeface="Apple Braille"/>
            </a:endParaRPr>
          </a:p>
        </p:txBody>
      </p:sp>
      <p:pic>
        <p:nvPicPr>
          <p:cNvPr id="2" name="Picture 2">
            <a:extLst>
              <a:ext uri="{FF2B5EF4-FFF2-40B4-BE49-F238E27FC236}">
                <a16:creationId xmlns:a16="http://schemas.microsoft.com/office/drawing/2014/main" id="{9F0C4BF0-7999-3CF2-99BB-A5F96A318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V 形 2">
            <a:extLst>
              <a:ext uri="{FF2B5EF4-FFF2-40B4-BE49-F238E27FC236}">
                <a16:creationId xmlns:a16="http://schemas.microsoft.com/office/drawing/2014/main" id="{C67FC26C-F7AB-DDC3-D980-99422160B3A5}"/>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Outcomes</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箭头: V 形 3">
            <a:extLst>
              <a:ext uri="{FF2B5EF4-FFF2-40B4-BE49-F238E27FC236}">
                <a16:creationId xmlns:a16="http://schemas.microsoft.com/office/drawing/2014/main" id="{371D5A24-8B2B-7F3C-18C7-A89C7B69A7AE}"/>
              </a:ext>
            </a:extLst>
          </p:cNvPr>
          <p:cNvSpPr/>
          <p:nvPr/>
        </p:nvSpPr>
        <p:spPr>
          <a:xfrm>
            <a:off x="2424343" y="6515223"/>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Data Description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箭头: V 形 4">
            <a:extLst>
              <a:ext uri="{FF2B5EF4-FFF2-40B4-BE49-F238E27FC236}">
                <a16:creationId xmlns:a16="http://schemas.microsoft.com/office/drawing/2014/main" id="{3E0CCB22-B2DE-1FA2-3F61-4F3ACAA1467E}"/>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Model Construction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箭头: V 形 8">
            <a:extLst>
              <a:ext uri="{FF2B5EF4-FFF2-40B4-BE49-F238E27FC236}">
                <a16:creationId xmlns:a16="http://schemas.microsoft.com/office/drawing/2014/main" id="{516157C2-22D2-BBD0-AF2E-13387A7AE889}"/>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Recommendation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箭头: V 形 9">
            <a:extLst>
              <a:ext uri="{FF2B5EF4-FFF2-40B4-BE49-F238E27FC236}">
                <a16:creationId xmlns:a16="http://schemas.microsoft.com/office/drawing/2014/main" id="{BF7F2FDB-D0D4-B707-7F4E-DD85CE868C9D}"/>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Q&amp;A</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5" name="图片 14">
            <a:extLst>
              <a:ext uri="{FF2B5EF4-FFF2-40B4-BE49-F238E27FC236}">
                <a16:creationId xmlns:a16="http://schemas.microsoft.com/office/drawing/2014/main" id="{D2A149AA-FA42-EC84-4018-137C093B0B23}"/>
              </a:ext>
            </a:extLst>
          </p:cNvPr>
          <p:cNvPicPr>
            <a:picLocks noChangeAspect="1"/>
          </p:cNvPicPr>
          <p:nvPr/>
        </p:nvPicPr>
        <p:blipFill rotWithShape="1">
          <a:blip r:embed="rId3">
            <a:extLst>
              <a:ext uri="{28A0092B-C50C-407E-A947-70E740481C1C}">
                <a14:useLocalDpi xmlns:a14="http://schemas.microsoft.com/office/drawing/2010/main" val="0"/>
              </a:ext>
            </a:extLst>
          </a:blip>
          <a:srcRect t="19260" b="19259"/>
          <a:stretch/>
        </p:blipFill>
        <p:spPr>
          <a:xfrm>
            <a:off x="1166494" y="1874950"/>
            <a:ext cx="4135943" cy="3274453"/>
          </a:xfrm>
          <a:prstGeom prst="rect">
            <a:avLst/>
          </a:prstGeom>
        </p:spPr>
      </p:pic>
      <p:pic>
        <p:nvPicPr>
          <p:cNvPr id="16" name="图片 15">
            <a:extLst>
              <a:ext uri="{FF2B5EF4-FFF2-40B4-BE49-F238E27FC236}">
                <a16:creationId xmlns:a16="http://schemas.microsoft.com/office/drawing/2014/main" id="{6B8B0718-5C1D-9FAA-E6A8-441A7D192DF0}"/>
              </a:ext>
            </a:extLst>
          </p:cNvPr>
          <p:cNvPicPr>
            <a:picLocks noChangeAspect="1"/>
          </p:cNvPicPr>
          <p:nvPr/>
        </p:nvPicPr>
        <p:blipFill rotWithShape="1">
          <a:blip r:embed="rId4">
            <a:extLst>
              <a:ext uri="{28A0092B-C50C-407E-A947-70E740481C1C}">
                <a14:useLocalDpi xmlns:a14="http://schemas.microsoft.com/office/drawing/2010/main" val="0"/>
              </a:ext>
            </a:extLst>
          </a:blip>
          <a:srcRect t="19704" b="19793"/>
          <a:stretch/>
        </p:blipFill>
        <p:spPr>
          <a:xfrm>
            <a:off x="6805361" y="1874950"/>
            <a:ext cx="4050057" cy="3129192"/>
          </a:xfrm>
          <a:prstGeom prst="rect">
            <a:avLst/>
          </a:prstGeom>
        </p:spPr>
      </p:pic>
      <p:sp>
        <p:nvSpPr>
          <p:cNvPr id="18" name="文本框 17">
            <a:extLst>
              <a:ext uri="{FF2B5EF4-FFF2-40B4-BE49-F238E27FC236}">
                <a16:creationId xmlns:a16="http://schemas.microsoft.com/office/drawing/2014/main" id="{AEBCF273-99C3-C43A-904B-0615DCD682B8}"/>
              </a:ext>
            </a:extLst>
          </p:cNvPr>
          <p:cNvSpPr txBox="1"/>
          <p:nvPr/>
        </p:nvSpPr>
        <p:spPr>
          <a:xfrm>
            <a:off x="2299009" y="5364440"/>
            <a:ext cx="1870911" cy="369332"/>
          </a:xfrm>
          <a:prstGeom prst="rect">
            <a:avLst/>
          </a:prstGeom>
          <a:noFill/>
        </p:spPr>
        <p:txBody>
          <a:bodyPr wrap="square" rtlCol="0">
            <a:spAutoFit/>
          </a:bodyPr>
          <a:lstStyle/>
          <a:p>
            <a:r>
              <a:rPr lang="en-US" altLang="zh-CN" dirty="0">
                <a:latin typeface="Apple Braille"/>
              </a:rPr>
              <a:t>Deaths by Sex</a:t>
            </a:r>
            <a:endParaRPr lang="zh-CN" altLang="en-US" dirty="0">
              <a:latin typeface="Apple Braille"/>
            </a:endParaRPr>
          </a:p>
        </p:txBody>
      </p:sp>
      <p:sp>
        <p:nvSpPr>
          <p:cNvPr id="19" name="文本框 18">
            <a:extLst>
              <a:ext uri="{FF2B5EF4-FFF2-40B4-BE49-F238E27FC236}">
                <a16:creationId xmlns:a16="http://schemas.microsoft.com/office/drawing/2014/main" id="{197B6D2A-EC48-E77D-C3AA-E50D39842829}"/>
              </a:ext>
            </a:extLst>
          </p:cNvPr>
          <p:cNvSpPr txBox="1"/>
          <p:nvPr/>
        </p:nvSpPr>
        <p:spPr>
          <a:xfrm>
            <a:off x="8263855" y="5364440"/>
            <a:ext cx="1449806" cy="369332"/>
          </a:xfrm>
          <a:prstGeom prst="rect">
            <a:avLst/>
          </a:prstGeom>
          <a:noFill/>
        </p:spPr>
        <p:txBody>
          <a:bodyPr wrap="square" rtlCol="0">
            <a:spAutoFit/>
          </a:bodyPr>
          <a:lstStyle/>
          <a:p>
            <a:r>
              <a:rPr lang="en-US" altLang="zh-CN" dirty="0">
                <a:latin typeface="Apple Braille"/>
              </a:rPr>
              <a:t>Cases by Sex</a:t>
            </a:r>
            <a:endParaRPr lang="zh-CN" altLang="en-US" dirty="0">
              <a:latin typeface="Apple Braille"/>
            </a:endParaRPr>
          </a:p>
        </p:txBody>
      </p:sp>
    </p:spTree>
    <p:extLst>
      <p:ext uri="{BB962C8B-B14F-4D97-AF65-F5344CB8AC3E}">
        <p14:creationId xmlns:p14="http://schemas.microsoft.com/office/powerpoint/2010/main" val="737896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10800000">
            <a:off x="-3692427" y="12577"/>
            <a:ext cx="13258800" cy="1295400"/>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TextBox 8"/>
            <p:cNvSpPr txBox="1"/>
            <p:nvPr/>
          </p:nvSpPr>
          <p:spPr>
            <a:xfrm>
              <a:off x="127000" y="-38100"/>
              <a:ext cx="558800" cy="647700"/>
            </a:xfrm>
            <a:prstGeom prst="rect">
              <a:avLst/>
            </a:prstGeom>
          </p:spPr>
          <p:txBody>
            <a:bodyPr lIns="33867" tIns="33867" rIns="33867" bIns="33867" rtlCol="0" anchor="ctr"/>
            <a:lstStyle/>
            <a:p>
              <a:pPr marL="0" marR="0" lvl="0" indent="0" algn="ctr" defTabSz="609630" rtl="0" eaLnBrk="1" fontAlgn="auto" latinLnBrk="0" hangingPunct="1">
                <a:lnSpc>
                  <a:spcPts val="14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Box 11"/>
          <p:cNvSpPr txBox="1"/>
          <p:nvPr/>
        </p:nvSpPr>
        <p:spPr>
          <a:xfrm>
            <a:off x="-2231358" y="125822"/>
            <a:ext cx="11220116" cy="758990"/>
          </a:xfrm>
          <a:prstGeom prst="rect">
            <a:avLst/>
          </a:prstGeom>
        </p:spPr>
        <p:txBody>
          <a:bodyPr wrap="square" lIns="0" tIns="0" rIns="0" bIns="0" rtlCol="0" anchor="t">
            <a:spAutoFit/>
          </a:bodyPr>
          <a:lstStyle/>
          <a:p>
            <a:pPr marL="0" marR="0" lvl="0" indent="0" algn="ctr" defTabSz="609630" rtl="0" eaLnBrk="1" fontAlgn="auto" latinLnBrk="0" hangingPunct="1">
              <a:lnSpc>
                <a:spcPts val="6800"/>
              </a:lnSpc>
              <a:spcBef>
                <a:spcPts val="0"/>
              </a:spcBef>
              <a:spcAft>
                <a:spcPts val="0"/>
              </a:spcAft>
              <a:buClrTx/>
              <a:buSzTx/>
              <a:buFontTx/>
              <a:buNone/>
              <a:tabLst/>
              <a:defRPr/>
            </a:pPr>
            <a:r>
              <a:rPr kumimoji="0" lang="en-US" sz="3100" b="1" i="0" u="none" strike="noStrike" kern="1200" cap="none" spc="0" normalizeH="0" baseline="0" noProof="0" dirty="0">
                <a:ln>
                  <a:noFill/>
                </a:ln>
                <a:solidFill>
                  <a:srgbClr val="FFFFFF"/>
                </a:solidFill>
                <a:effectLst/>
                <a:uLnTx/>
                <a:uFillTx/>
                <a:latin typeface="Apple Braille"/>
              </a:rPr>
              <a:t>D</a:t>
            </a:r>
            <a:r>
              <a:rPr kumimoji="0" lang="en-US" altLang="zh-CN" sz="3100" b="1" i="0" u="none" strike="noStrike" kern="1200" cap="none" spc="0" normalizeH="0" baseline="0" noProof="0" dirty="0">
                <a:ln>
                  <a:noFill/>
                </a:ln>
                <a:solidFill>
                  <a:srgbClr val="FFFFFF"/>
                </a:solidFill>
                <a:effectLst/>
                <a:uLnTx/>
                <a:uFillTx/>
                <a:latin typeface="Apple Braille"/>
                <a:ea typeface="宋体" panose="02010600030101010101" pitchFamily="2" charset="-122"/>
              </a:rPr>
              <a:t>ata Description—</a:t>
            </a:r>
            <a:r>
              <a:rPr kumimoji="0" lang="en-US" sz="3100" b="1" i="0" u="none" strike="noStrike" kern="1200" cap="none" spc="0" normalizeH="0" baseline="0" noProof="0" dirty="0">
                <a:ln>
                  <a:noFill/>
                </a:ln>
                <a:solidFill>
                  <a:srgbClr val="FFFFFF"/>
                </a:solidFill>
                <a:effectLst/>
                <a:uLnTx/>
                <a:uFillTx/>
                <a:latin typeface="Apple Braille"/>
                <a:ea typeface="宋体" panose="02010600030101010101" pitchFamily="2" charset="-122"/>
              </a:rPr>
              <a:t>Death by REGION</a:t>
            </a:r>
            <a:endParaRPr kumimoji="0" lang="en-US" sz="3100" b="1" i="0" u="none" strike="noStrike" kern="1200" cap="none" spc="0" normalizeH="0" baseline="0" noProof="0" dirty="0">
              <a:ln>
                <a:noFill/>
              </a:ln>
              <a:solidFill>
                <a:srgbClr val="FFFFFF"/>
              </a:solidFill>
              <a:effectLst/>
              <a:uLnTx/>
              <a:uFillTx/>
              <a:latin typeface="Apple Braille"/>
            </a:endParaRPr>
          </a:p>
        </p:txBody>
      </p:sp>
      <p:pic>
        <p:nvPicPr>
          <p:cNvPr id="2" name="Picture 2">
            <a:extLst>
              <a:ext uri="{FF2B5EF4-FFF2-40B4-BE49-F238E27FC236}">
                <a16:creationId xmlns:a16="http://schemas.microsoft.com/office/drawing/2014/main" id="{9F0C4BF0-7999-3CF2-99BB-A5F96A318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V 形 2">
            <a:extLst>
              <a:ext uri="{FF2B5EF4-FFF2-40B4-BE49-F238E27FC236}">
                <a16:creationId xmlns:a16="http://schemas.microsoft.com/office/drawing/2014/main" id="{C67FC26C-F7AB-DDC3-D980-99422160B3A5}"/>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Outcomes</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箭头: V 形 3">
            <a:extLst>
              <a:ext uri="{FF2B5EF4-FFF2-40B4-BE49-F238E27FC236}">
                <a16:creationId xmlns:a16="http://schemas.microsoft.com/office/drawing/2014/main" id="{371D5A24-8B2B-7F3C-18C7-A89C7B69A7AE}"/>
              </a:ext>
            </a:extLst>
          </p:cNvPr>
          <p:cNvSpPr/>
          <p:nvPr/>
        </p:nvSpPr>
        <p:spPr>
          <a:xfrm>
            <a:off x="2424343" y="6515223"/>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Data Description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箭头: V 形 4">
            <a:extLst>
              <a:ext uri="{FF2B5EF4-FFF2-40B4-BE49-F238E27FC236}">
                <a16:creationId xmlns:a16="http://schemas.microsoft.com/office/drawing/2014/main" id="{3E0CCB22-B2DE-1FA2-3F61-4F3ACAA1467E}"/>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Model Construction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箭头: V 形 8">
            <a:extLst>
              <a:ext uri="{FF2B5EF4-FFF2-40B4-BE49-F238E27FC236}">
                <a16:creationId xmlns:a16="http://schemas.microsoft.com/office/drawing/2014/main" id="{516157C2-22D2-BBD0-AF2E-13387A7AE889}"/>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Recommendation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箭头: V 形 9">
            <a:extLst>
              <a:ext uri="{FF2B5EF4-FFF2-40B4-BE49-F238E27FC236}">
                <a16:creationId xmlns:a16="http://schemas.microsoft.com/office/drawing/2014/main" id="{BF7F2FDB-D0D4-B707-7F4E-DD85CE868C9D}"/>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Q&amp;A</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2" name="图片 11">
            <a:extLst>
              <a:ext uri="{FF2B5EF4-FFF2-40B4-BE49-F238E27FC236}">
                <a16:creationId xmlns:a16="http://schemas.microsoft.com/office/drawing/2014/main" id="{3714860F-FC6B-C412-E19C-9FCD17E47E68}"/>
              </a:ext>
            </a:extLst>
          </p:cNvPr>
          <p:cNvPicPr>
            <a:picLocks noChangeAspect="1"/>
          </p:cNvPicPr>
          <p:nvPr/>
        </p:nvPicPr>
        <p:blipFill>
          <a:blip r:embed="rId3"/>
          <a:stretch>
            <a:fillRect/>
          </a:stretch>
        </p:blipFill>
        <p:spPr>
          <a:xfrm>
            <a:off x="2676626" y="1511828"/>
            <a:ext cx="6458953" cy="4177068"/>
          </a:xfrm>
          <a:prstGeom prst="rect">
            <a:avLst/>
          </a:prstGeom>
          <a:ln w="28575">
            <a:solidFill>
              <a:schemeClr val="tx1"/>
            </a:solidFill>
            <a:headEnd type="none" w="med" len="med"/>
            <a:tailEnd type="arrow" w="med" len="med"/>
          </a:ln>
        </p:spPr>
      </p:pic>
      <p:pic>
        <p:nvPicPr>
          <p:cNvPr id="13" name="图片 12">
            <a:extLst>
              <a:ext uri="{FF2B5EF4-FFF2-40B4-BE49-F238E27FC236}">
                <a16:creationId xmlns:a16="http://schemas.microsoft.com/office/drawing/2014/main" id="{71AC0CED-FD99-9850-E021-72622E1B2831}"/>
              </a:ext>
            </a:extLst>
          </p:cNvPr>
          <p:cNvPicPr>
            <a:picLocks noChangeAspect="1"/>
          </p:cNvPicPr>
          <p:nvPr/>
        </p:nvPicPr>
        <p:blipFill>
          <a:blip r:embed="rId4"/>
          <a:stretch>
            <a:fillRect/>
          </a:stretch>
        </p:blipFill>
        <p:spPr>
          <a:xfrm>
            <a:off x="1157037" y="5764816"/>
            <a:ext cx="8672095" cy="465005"/>
          </a:xfrm>
          <a:prstGeom prst="rect">
            <a:avLst/>
          </a:prstGeom>
        </p:spPr>
      </p:pic>
      <p:sp>
        <p:nvSpPr>
          <p:cNvPr id="17" name="椭圆 16">
            <a:extLst>
              <a:ext uri="{FF2B5EF4-FFF2-40B4-BE49-F238E27FC236}">
                <a16:creationId xmlns:a16="http://schemas.microsoft.com/office/drawing/2014/main" id="{990CDFAF-49D2-426E-000A-26B04AB6C39C}"/>
              </a:ext>
            </a:extLst>
          </p:cNvPr>
          <p:cNvSpPr/>
          <p:nvPr/>
        </p:nvSpPr>
        <p:spPr>
          <a:xfrm>
            <a:off x="2927733" y="2984686"/>
            <a:ext cx="625642" cy="884321"/>
          </a:xfrm>
          <a:prstGeom prst="ellipse">
            <a:avLst/>
          </a:prstGeom>
          <a:noFill/>
          <a:ln>
            <a:solidFill>
              <a:srgbClr val="922A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1B6B547-D236-9DC7-85D8-2DCD23689585}"/>
              </a:ext>
            </a:extLst>
          </p:cNvPr>
          <p:cNvSpPr/>
          <p:nvPr/>
        </p:nvSpPr>
        <p:spPr>
          <a:xfrm>
            <a:off x="5342030" y="4284512"/>
            <a:ext cx="619795" cy="777968"/>
          </a:xfrm>
          <a:prstGeom prst="ellipse">
            <a:avLst/>
          </a:prstGeom>
          <a:noFill/>
          <a:ln>
            <a:solidFill>
              <a:srgbClr val="922A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0252469A-EC00-EEB4-4711-379B91DE1059}"/>
              </a:ext>
            </a:extLst>
          </p:cNvPr>
          <p:cNvCxnSpPr>
            <a:cxnSpLocks/>
          </p:cNvCxnSpPr>
          <p:nvPr/>
        </p:nvCxnSpPr>
        <p:spPr>
          <a:xfrm flipV="1">
            <a:off x="4701856" y="4966978"/>
            <a:ext cx="640174" cy="379194"/>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FC4C97E7-3BB7-FD3F-AA73-66F12A5A83D0}"/>
              </a:ext>
            </a:extLst>
          </p:cNvPr>
          <p:cNvSpPr txBox="1"/>
          <p:nvPr/>
        </p:nvSpPr>
        <p:spPr>
          <a:xfrm>
            <a:off x="4090716" y="5243643"/>
            <a:ext cx="806116" cy="369332"/>
          </a:xfrm>
          <a:prstGeom prst="rect">
            <a:avLst/>
          </a:prstGeom>
          <a:noFill/>
        </p:spPr>
        <p:txBody>
          <a:bodyPr wrap="square" rtlCol="0">
            <a:spAutoFit/>
          </a:bodyPr>
          <a:lstStyle/>
          <a:p>
            <a:r>
              <a:rPr lang="en-US" altLang="zh-CN" dirty="0"/>
              <a:t>Texas</a:t>
            </a:r>
            <a:endParaRPr lang="zh-CN" altLang="en-US" dirty="0"/>
          </a:p>
        </p:txBody>
      </p:sp>
      <p:sp>
        <p:nvSpPr>
          <p:cNvPr id="24" name="文本框 23">
            <a:extLst>
              <a:ext uri="{FF2B5EF4-FFF2-40B4-BE49-F238E27FC236}">
                <a16:creationId xmlns:a16="http://schemas.microsoft.com/office/drawing/2014/main" id="{B770292F-AB54-F10C-47B8-70CD5083A43F}"/>
              </a:ext>
            </a:extLst>
          </p:cNvPr>
          <p:cNvSpPr txBox="1"/>
          <p:nvPr/>
        </p:nvSpPr>
        <p:spPr>
          <a:xfrm>
            <a:off x="824163" y="3724780"/>
            <a:ext cx="1355517" cy="369332"/>
          </a:xfrm>
          <a:prstGeom prst="rect">
            <a:avLst/>
          </a:prstGeom>
          <a:noFill/>
        </p:spPr>
        <p:txBody>
          <a:bodyPr wrap="square" rtlCol="0">
            <a:spAutoFit/>
          </a:bodyPr>
          <a:lstStyle/>
          <a:p>
            <a:r>
              <a:rPr lang="en-US" altLang="zh-CN" dirty="0"/>
              <a:t>     California</a:t>
            </a:r>
            <a:endParaRPr lang="zh-CN" altLang="en-US" dirty="0"/>
          </a:p>
        </p:txBody>
      </p:sp>
      <p:cxnSp>
        <p:nvCxnSpPr>
          <p:cNvPr id="26" name="直接连接符 25">
            <a:extLst>
              <a:ext uri="{FF2B5EF4-FFF2-40B4-BE49-F238E27FC236}">
                <a16:creationId xmlns:a16="http://schemas.microsoft.com/office/drawing/2014/main" id="{6BF1B4EA-9146-0C60-FD9A-E9A2F46BD4E5}"/>
              </a:ext>
            </a:extLst>
          </p:cNvPr>
          <p:cNvCxnSpPr>
            <a:cxnSpLocks/>
            <a:stCxn id="24" idx="3"/>
          </p:cNvCxnSpPr>
          <p:nvPr/>
        </p:nvCxnSpPr>
        <p:spPr>
          <a:xfrm flipV="1">
            <a:off x="2179680" y="3531670"/>
            <a:ext cx="671733" cy="377776"/>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8" name="椭圆 27">
            <a:extLst>
              <a:ext uri="{FF2B5EF4-FFF2-40B4-BE49-F238E27FC236}">
                <a16:creationId xmlns:a16="http://schemas.microsoft.com/office/drawing/2014/main" id="{CF031925-7294-8770-BBB3-813195E96159}"/>
              </a:ext>
            </a:extLst>
          </p:cNvPr>
          <p:cNvSpPr/>
          <p:nvPr/>
        </p:nvSpPr>
        <p:spPr>
          <a:xfrm>
            <a:off x="7681424" y="2675136"/>
            <a:ext cx="493296" cy="448632"/>
          </a:xfrm>
          <a:prstGeom prst="ellipse">
            <a:avLst/>
          </a:prstGeom>
          <a:noFill/>
          <a:ln>
            <a:solidFill>
              <a:srgbClr val="922A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A6C05D13-DE72-3EF5-6106-B4A081F14611}"/>
              </a:ext>
            </a:extLst>
          </p:cNvPr>
          <p:cNvCxnSpPr>
            <a:cxnSpLocks/>
          </p:cNvCxnSpPr>
          <p:nvPr/>
        </p:nvCxnSpPr>
        <p:spPr>
          <a:xfrm flipH="1">
            <a:off x="8263669" y="2577959"/>
            <a:ext cx="687826" cy="321493"/>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1D895705-4ACE-4F61-0874-47A909B0D1C0}"/>
              </a:ext>
            </a:extLst>
          </p:cNvPr>
          <p:cNvSpPr txBox="1"/>
          <p:nvPr/>
        </p:nvSpPr>
        <p:spPr>
          <a:xfrm>
            <a:off x="8945458" y="2208627"/>
            <a:ext cx="1858900" cy="369332"/>
          </a:xfrm>
          <a:prstGeom prst="rect">
            <a:avLst/>
          </a:prstGeom>
          <a:noFill/>
        </p:spPr>
        <p:txBody>
          <a:bodyPr wrap="square" rtlCol="0">
            <a:spAutoFit/>
          </a:bodyPr>
          <a:lstStyle/>
          <a:p>
            <a:r>
              <a:rPr lang="en-US" altLang="zh-CN" dirty="0"/>
              <a:t>Pennsylvania</a:t>
            </a:r>
            <a:endParaRPr lang="zh-CN" altLang="en-US" dirty="0"/>
          </a:p>
        </p:txBody>
      </p:sp>
      <p:sp>
        <p:nvSpPr>
          <p:cNvPr id="31" name="椭圆 30">
            <a:extLst>
              <a:ext uri="{FF2B5EF4-FFF2-40B4-BE49-F238E27FC236}">
                <a16:creationId xmlns:a16="http://schemas.microsoft.com/office/drawing/2014/main" id="{C4BCAC05-8559-0F20-0AAF-918A23DFF846}"/>
              </a:ext>
            </a:extLst>
          </p:cNvPr>
          <p:cNvSpPr/>
          <p:nvPr/>
        </p:nvSpPr>
        <p:spPr>
          <a:xfrm>
            <a:off x="7253214" y="3936102"/>
            <a:ext cx="456911" cy="380179"/>
          </a:xfrm>
          <a:prstGeom prst="ellipse">
            <a:avLst/>
          </a:prstGeom>
          <a:noFill/>
          <a:ln>
            <a:solidFill>
              <a:srgbClr val="922A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FF16D05B-5839-E566-2698-9A60EE3724EE}"/>
              </a:ext>
            </a:extLst>
          </p:cNvPr>
          <p:cNvCxnSpPr>
            <a:cxnSpLocks/>
          </p:cNvCxnSpPr>
          <p:nvPr/>
        </p:nvCxnSpPr>
        <p:spPr>
          <a:xfrm flipH="1">
            <a:off x="7718773" y="3909446"/>
            <a:ext cx="544896" cy="148625"/>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F6809FE5-626B-FB03-CB80-1B23E5E2E3D6}"/>
              </a:ext>
            </a:extLst>
          </p:cNvPr>
          <p:cNvSpPr txBox="1"/>
          <p:nvPr/>
        </p:nvSpPr>
        <p:spPr>
          <a:xfrm>
            <a:off x="8215719" y="3667706"/>
            <a:ext cx="1858900" cy="369332"/>
          </a:xfrm>
          <a:prstGeom prst="rect">
            <a:avLst/>
          </a:prstGeom>
          <a:noFill/>
        </p:spPr>
        <p:txBody>
          <a:bodyPr wrap="square" rtlCol="0">
            <a:spAutoFit/>
          </a:bodyPr>
          <a:lstStyle/>
          <a:p>
            <a:r>
              <a:rPr lang="en-US" altLang="zh-CN" dirty="0"/>
              <a:t>Georgia</a:t>
            </a:r>
            <a:endParaRPr lang="zh-CN" altLang="en-US" dirty="0"/>
          </a:p>
        </p:txBody>
      </p:sp>
      <p:sp>
        <p:nvSpPr>
          <p:cNvPr id="35" name="椭圆 34">
            <a:extLst>
              <a:ext uri="{FF2B5EF4-FFF2-40B4-BE49-F238E27FC236}">
                <a16:creationId xmlns:a16="http://schemas.microsoft.com/office/drawing/2014/main" id="{6274116E-8166-0C7D-9FA2-37B561D41693}"/>
              </a:ext>
            </a:extLst>
          </p:cNvPr>
          <p:cNvSpPr/>
          <p:nvPr/>
        </p:nvSpPr>
        <p:spPr>
          <a:xfrm>
            <a:off x="7651723" y="4582602"/>
            <a:ext cx="446715" cy="622992"/>
          </a:xfrm>
          <a:prstGeom prst="ellipse">
            <a:avLst/>
          </a:prstGeom>
          <a:noFill/>
          <a:ln>
            <a:solidFill>
              <a:srgbClr val="922A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955CB17E-9B55-9377-2420-9EA6B1518BA3}"/>
              </a:ext>
            </a:extLst>
          </p:cNvPr>
          <p:cNvCxnSpPr>
            <a:cxnSpLocks/>
          </p:cNvCxnSpPr>
          <p:nvPr/>
        </p:nvCxnSpPr>
        <p:spPr>
          <a:xfrm flipH="1" flipV="1">
            <a:off x="8207886" y="4880930"/>
            <a:ext cx="488938" cy="22762"/>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CC36E6AA-0911-55B3-D5B8-FB072814DEDF}"/>
              </a:ext>
            </a:extLst>
          </p:cNvPr>
          <p:cNvSpPr txBox="1"/>
          <p:nvPr/>
        </p:nvSpPr>
        <p:spPr>
          <a:xfrm>
            <a:off x="8682127" y="4673496"/>
            <a:ext cx="1858900" cy="369332"/>
          </a:xfrm>
          <a:prstGeom prst="rect">
            <a:avLst/>
          </a:prstGeom>
          <a:noFill/>
        </p:spPr>
        <p:txBody>
          <a:bodyPr wrap="square" rtlCol="0">
            <a:spAutoFit/>
          </a:bodyPr>
          <a:lstStyle/>
          <a:p>
            <a:r>
              <a:rPr lang="en-US" altLang="zh-CN" dirty="0"/>
              <a:t>Florida</a:t>
            </a:r>
            <a:endParaRPr lang="zh-CN" altLang="en-US" dirty="0"/>
          </a:p>
        </p:txBody>
      </p:sp>
    </p:spTree>
    <p:extLst>
      <p:ext uri="{BB962C8B-B14F-4D97-AF65-F5344CB8AC3E}">
        <p14:creationId xmlns:p14="http://schemas.microsoft.com/office/powerpoint/2010/main" val="2513441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10800000">
            <a:off x="-3692427" y="12577"/>
            <a:ext cx="13258800" cy="1295400"/>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TextBox 8"/>
            <p:cNvSpPr txBox="1"/>
            <p:nvPr/>
          </p:nvSpPr>
          <p:spPr>
            <a:xfrm>
              <a:off x="127000" y="-38100"/>
              <a:ext cx="558800" cy="647700"/>
            </a:xfrm>
            <a:prstGeom prst="rect">
              <a:avLst/>
            </a:prstGeom>
          </p:spPr>
          <p:txBody>
            <a:bodyPr lIns="33867" tIns="33867" rIns="33867" bIns="33867" rtlCol="0" anchor="ctr"/>
            <a:lstStyle/>
            <a:p>
              <a:pPr marL="0" marR="0" lvl="0" indent="0" algn="ctr" defTabSz="609630" rtl="0" eaLnBrk="1" fontAlgn="auto" latinLnBrk="0" hangingPunct="1">
                <a:lnSpc>
                  <a:spcPts val="14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Box 11"/>
          <p:cNvSpPr txBox="1"/>
          <p:nvPr/>
        </p:nvSpPr>
        <p:spPr>
          <a:xfrm>
            <a:off x="-2358259" y="86112"/>
            <a:ext cx="11220116" cy="758990"/>
          </a:xfrm>
          <a:prstGeom prst="rect">
            <a:avLst/>
          </a:prstGeom>
        </p:spPr>
        <p:txBody>
          <a:bodyPr wrap="square" lIns="0" tIns="0" rIns="0" bIns="0" rtlCol="0" anchor="t">
            <a:spAutoFit/>
          </a:bodyPr>
          <a:lstStyle/>
          <a:p>
            <a:pPr marL="0" marR="0" lvl="0" indent="0" algn="ctr" defTabSz="609630" rtl="0" eaLnBrk="1" fontAlgn="auto" latinLnBrk="0" hangingPunct="1">
              <a:lnSpc>
                <a:spcPts val="6800"/>
              </a:lnSpc>
              <a:spcBef>
                <a:spcPts val="0"/>
              </a:spcBef>
              <a:spcAft>
                <a:spcPts val="0"/>
              </a:spcAft>
              <a:buClrTx/>
              <a:buSzTx/>
              <a:buFontTx/>
              <a:buNone/>
              <a:tabLst/>
              <a:defRPr/>
            </a:pPr>
            <a:r>
              <a:rPr kumimoji="0" lang="en-US" sz="3100" b="1" i="0" u="none" strike="noStrike" kern="1200" cap="none" spc="0" normalizeH="0" baseline="0" noProof="0" dirty="0">
                <a:ln>
                  <a:noFill/>
                </a:ln>
                <a:solidFill>
                  <a:srgbClr val="FFFFFF"/>
                </a:solidFill>
                <a:effectLst/>
                <a:uLnTx/>
                <a:uFillTx/>
                <a:latin typeface="Apple Braille"/>
              </a:rPr>
              <a:t>D</a:t>
            </a:r>
            <a:r>
              <a:rPr kumimoji="0" lang="en-US" altLang="zh-CN" sz="3100" b="1" i="0" u="none" strike="noStrike" kern="1200" cap="none" spc="0" normalizeH="0" baseline="0" noProof="0" dirty="0">
                <a:ln>
                  <a:noFill/>
                </a:ln>
                <a:solidFill>
                  <a:srgbClr val="FFFFFF"/>
                </a:solidFill>
                <a:effectLst/>
                <a:uLnTx/>
                <a:uFillTx/>
                <a:latin typeface="Apple Braille"/>
                <a:ea typeface="宋体" panose="02010600030101010101" pitchFamily="2" charset="-122"/>
              </a:rPr>
              <a:t>ata Description—</a:t>
            </a:r>
            <a:r>
              <a:rPr kumimoji="0" lang="en-US" sz="3100" b="1" i="0" u="none" strike="noStrike" kern="1200" cap="none" spc="0" normalizeH="0" baseline="0" noProof="0" dirty="0">
                <a:ln>
                  <a:noFill/>
                </a:ln>
                <a:solidFill>
                  <a:srgbClr val="FFFFFF"/>
                </a:solidFill>
                <a:effectLst/>
                <a:uLnTx/>
                <a:uFillTx/>
                <a:latin typeface="Apple Braille"/>
                <a:ea typeface="宋体" panose="02010600030101010101" pitchFamily="2" charset="-122"/>
              </a:rPr>
              <a:t>Death by RACE</a:t>
            </a:r>
            <a:endParaRPr kumimoji="0" lang="en-US" sz="3100" b="1" i="0" u="none" strike="noStrike" kern="1200" cap="none" spc="0" normalizeH="0" baseline="0" noProof="0" dirty="0">
              <a:ln>
                <a:noFill/>
              </a:ln>
              <a:solidFill>
                <a:srgbClr val="FFFFFF"/>
              </a:solidFill>
              <a:effectLst/>
              <a:uLnTx/>
              <a:uFillTx/>
              <a:latin typeface="Apple Braille"/>
            </a:endParaRPr>
          </a:p>
        </p:txBody>
      </p:sp>
      <p:pic>
        <p:nvPicPr>
          <p:cNvPr id="2" name="Picture 2">
            <a:extLst>
              <a:ext uri="{FF2B5EF4-FFF2-40B4-BE49-F238E27FC236}">
                <a16:creationId xmlns:a16="http://schemas.microsoft.com/office/drawing/2014/main" id="{9F0C4BF0-7999-3CF2-99BB-A5F96A318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V 形 2">
            <a:extLst>
              <a:ext uri="{FF2B5EF4-FFF2-40B4-BE49-F238E27FC236}">
                <a16:creationId xmlns:a16="http://schemas.microsoft.com/office/drawing/2014/main" id="{C67FC26C-F7AB-DDC3-D980-99422160B3A5}"/>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Outcomes</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箭头: V 形 3">
            <a:extLst>
              <a:ext uri="{FF2B5EF4-FFF2-40B4-BE49-F238E27FC236}">
                <a16:creationId xmlns:a16="http://schemas.microsoft.com/office/drawing/2014/main" id="{371D5A24-8B2B-7F3C-18C7-A89C7B69A7AE}"/>
              </a:ext>
            </a:extLst>
          </p:cNvPr>
          <p:cNvSpPr/>
          <p:nvPr/>
        </p:nvSpPr>
        <p:spPr>
          <a:xfrm>
            <a:off x="2424343" y="6515223"/>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Data Description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箭头: V 形 4">
            <a:extLst>
              <a:ext uri="{FF2B5EF4-FFF2-40B4-BE49-F238E27FC236}">
                <a16:creationId xmlns:a16="http://schemas.microsoft.com/office/drawing/2014/main" id="{3E0CCB22-B2DE-1FA2-3F61-4F3ACAA1467E}"/>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Model Construction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箭头: V 形 8">
            <a:extLst>
              <a:ext uri="{FF2B5EF4-FFF2-40B4-BE49-F238E27FC236}">
                <a16:creationId xmlns:a16="http://schemas.microsoft.com/office/drawing/2014/main" id="{516157C2-22D2-BBD0-AF2E-13387A7AE889}"/>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Recommendation</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箭头: V 形 9">
            <a:extLst>
              <a:ext uri="{FF2B5EF4-FFF2-40B4-BE49-F238E27FC236}">
                <a16:creationId xmlns:a16="http://schemas.microsoft.com/office/drawing/2014/main" id="{BF7F2FDB-D0D4-B707-7F4E-DD85CE868C9D}"/>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Q&amp;A</a:t>
            </a:r>
            <a:endParaRPr kumimoji="0" lang="zh-CN" altLang="en-US" sz="1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4" name="图片 13">
            <a:extLst>
              <a:ext uri="{FF2B5EF4-FFF2-40B4-BE49-F238E27FC236}">
                <a16:creationId xmlns:a16="http://schemas.microsoft.com/office/drawing/2014/main" id="{B763E7C6-1E95-ADB9-076C-092AD42C8B55}"/>
              </a:ext>
            </a:extLst>
          </p:cNvPr>
          <p:cNvPicPr>
            <a:picLocks noChangeAspect="1"/>
          </p:cNvPicPr>
          <p:nvPr/>
        </p:nvPicPr>
        <p:blipFill>
          <a:blip r:embed="rId3"/>
          <a:stretch>
            <a:fillRect/>
          </a:stretch>
        </p:blipFill>
        <p:spPr>
          <a:xfrm>
            <a:off x="417094" y="2020866"/>
            <a:ext cx="7165297" cy="3259929"/>
          </a:xfrm>
          <a:prstGeom prst="rect">
            <a:avLst/>
          </a:prstGeom>
        </p:spPr>
      </p:pic>
      <p:cxnSp>
        <p:nvCxnSpPr>
          <p:cNvPr id="16" name="直接连接符 15">
            <a:extLst>
              <a:ext uri="{FF2B5EF4-FFF2-40B4-BE49-F238E27FC236}">
                <a16:creationId xmlns:a16="http://schemas.microsoft.com/office/drawing/2014/main" id="{DB06BD58-FBB8-E092-78A5-B0B11CE81549}"/>
              </a:ext>
            </a:extLst>
          </p:cNvPr>
          <p:cNvCxnSpPr>
            <a:cxnSpLocks/>
          </p:cNvCxnSpPr>
          <p:nvPr/>
        </p:nvCxnSpPr>
        <p:spPr>
          <a:xfrm>
            <a:off x="8151394" y="1407695"/>
            <a:ext cx="0" cy="4860792"/>
          </a:xfrm>
          <a:prstGeom prst="line">
            <a:avLst/>
          </a:prstGeom>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162E8C85-7D8D-FD5D-CE73-504163A9FA28}"/>
              </a:ext>
            </a:extLst>
          </p:cNvPr>
          <p:cNvSpPr txBox="1"/>
          <p:nvPr/>
        </p:nvSpPr>
        <p:spPr>
          <a:xfrm>
            <a:off x="8370279" y="2020866"/>
            <a:ext cx="3549383" cy="3827523"/>
          </a:xfrm>
          <a:prstGeom prst="rect">
            <a:avLst/>
          </a:prstGeom>
          <a:noFill/>
        </p:spPr>
        <p:txBody>
          <a:bodyPr wrap="square" rtlCol="0">
            <a:spAutoFit/>
          </a:bodyPr>
          <a:lstStyle/>
          <a:p>
            <a:pPr marL="190510" indent="-190510" defTabSz="609630">
              <a:buFont typeface="Wingdings" panose="05000000000000000000" pitchFamily="2" charset="2"/>
              <a:buChar char="l"/>
            </a:pPr>
            <a:r>
              <a:rPr lang="en-US" altLang="zh-CN" sz="1867" dirty="0">
                <a:solidFill>
                  <a:prstClr val="black"/>
                </a:solidFill>
                <a:latin typeface="Apple Braille"/>
                <a:ea typeface="宋体" panose="02010600030101010101" pitchFamily="2" charset="-122"/>
              </a:rPr>
              <a:t>No clear difference</a:t>
            </a:r>
          </a:p>
          <a:p>
            <a:pPr defTabSz="609630"/>
            <a:endParaRPr lang="en-US" altLang="zh-CN" sz="1867" dirty="0">
              <a:solidFill>
                <a:prstClr val="black"/>
              </a:solidFill>
              <a:latin typeface="Apple Braille"/>
              <a:ea typeface="宋体" panose="02010600030101010101" pitchFamily="2" charset="-122"/>
            </a:endParaRPr>
          </a:p>
          <a:p>
            <a:pPr marL="190510" indent="-190510" defTabSz="609630">
              <a:buFont typeface="Wingdings" panose="05000000000000000000" pitchFamily="2" charset="2"/>
              <a:buChar char="l"/>
            </a:pPr>
            <a:r>
              <a:rPr lang="en-US" altLang="zh-CN" sz="1867" dirty="0">
                <a:solidFill>
                  <a:prstClr val="black"/>
                </a:solidFill>
                <a:latin typeface="Apple Braille"/>
                <a:ea typeface="宋体" panose="02010600030101010101" pitchFamily="2" charset="-122"/>
              </a:rPr>
              <a:t>There was one time that American Indians and Alaska Natives had terrible number of death</a:t>
            </a:r>
          </a:p>
          <a:p>
            <a:pPr defTabSz="609630"/>
            <a:endParaRPr lang="en-US" altLang="zh-CN" sz="1867" dirty="0">
              <a:solidFill>
                <a:prstClr val="black"/>
              </a:solidFill>
              <a:latin typeface="Apple Braille"/>
              <a:ea typeface="宋体" panose="02010600030101010101" pitchFamily="2" charset="-122"/>
            </a:endParaRPr>
          </a:p>
          <a:p>
            <a:pPr marL="190510" indent="-190510" defTabSz="609630">
              <a:buFont typeface="Wingdings" panose="05000000000000000000" pitchFamily="2" charset="2"/>
              <a:buChar char="l"/>
            </a:pPr>
            <a:r>
              <a:rPr lang="en-US" altLang="zh-CN" sz="1867" dirty="0">
                <a:solidFill>
                  <a:prstClr val="black"/>
                </a:solidFill>
                <a:latin typeface="Apple Braille"/>
                <a:ea typeface="宋体" panose="02010600030101010101" pitchFamily="2" charset="-122"/>
              </a:rPr>
              <a:t>Asian race have relative better situation</a:t>
            </a:r>
          </a:p>
          <a:p>
            <a:pPr marL="190510" indent="-190510" defTabSz="609630">
              <a:buFont typeface="Wingdings" panose="05000000000000000000" pitchFamily="2" charset="2"/>
              <a:buChar char="l"/>
            </a:pPr>
            <a:endParaRPr lang="en-US" altLang="zh-CN" sz="1867" dirty="0">
              <a:solidFill>
                <a:prstClr val="black"/>
              </a:solidFill>
              <a:latin typeface="Apple Braille"/>
              <a:ea typeface="宋体" panose="02010600030101010101" pitchFamily="2" charset="-122"/>
            </a:endParaRPr>
          </a:p>
          <a:p>
            <a:pPr marL="190510" indent="-190510" defTabSz="609630">
              <a:buFont typeface="Wingdings" panose="05000000000000000000" pitchFamily="2" charset="2"/>
              <a:buChar char="l"/>
            </a:pPr>
            <a:r>
              <a:rPr lang="en-US" altLang="zh-CN" sz="1867" dirty="0">
                <a:solidFill>
                  <a:prstClr val="black"/>
                </a:solidFill>
                <a:latin typeface="Apple Braille"/>
                <a:ea typeface="宋体" panose="02010600030101010101" pitchFamily="2" charset="-122"/>
              </a:rPr>
              <a:t>Death of black race from COVID-19 was most in the beginning.</a:t>
            </a:r>
          </a:p>
          <a:p>
            <a:pPr marL="190510" indent="-190510" defTabSz="609630">
              <a:buFont typeface="Wingdings" panose="05000000000000000000" pitchFamily="2" charset="2"/>
              <a:buChar char="l"/>
            </a:pPr>
            <a:endParaRPr lang="zh-CN" altLang="en-US" sz="1867" dirty="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53614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9"/>
        <p:cNvGrpSpPr/>
        <p:nvPr/>
      </p:nvGrpSpPr>
      <p:grpSpPr>
        <a:xfrm>
          <a:off x="0" y="0"/>
          <a:ext cx="0" cy="0"/>
          <a:chOff x="0" y="0"/>
          <a:chExt cx="0" cy="0"/>
        </a:xfrm>
      </p:grpSpPr>
      <p:sp>
        <p:nvSpPr>
          <p:cNvPr id="660" name="Google Shape;660;p70"/>
          <p:cNvSpPr txBox="1">
            <a:spLocks noGrp="1"/>
          </p:cNvSpPr>
          <p:nvPr>
            <p:ph type="ctrTitle"/>
          </p:nvPr>
        </p:nvSpPr>
        <p:spPr>
          <a:xfrm>
            <a:off x="4467267" y="3387400"/>
            <a:ext cx="4052800" cy="2561600"/>
          </a:xfrm>
          <a:prstGeom prst="rect">
            <a:avLst/>
          </a:prstGeom>
        </p:spPr>
        <p:txBody>
          <a:bodyPr spcFirstLastPara="1" wrap="square" lIns="121900" tIns="121900" rIns="121900" bIns="121900" anchor="b" anchorCtr="0">
            <a:noAutofit/>
          </a:bodyPr>
          <a:lstStyle/>
          <a:p>
            <a:r>
              <a:rPr lang="es" dirty="0"/>
              <a:t>Models Construction</a:t>
            </a:r>
            <a:endParaRPr dirty="0"/>
          </a:p>
        </p:txBody>
      </p:sp>
      <p:sp>
        <p:nvSpPr>
          <p:cNvPr id="661" name="Google Shape;661;p70"/>
          <p:cNvSpPr txBox="1">
            <a:spLocks noGrp="1"/>
          </p:cNvSpPr>
          <p:nvPr>
            <p:ph type="title" idx="2"/>
          </p:nvPr>
        </p:nvSpPr>
        <p:spPr>
          <a:xfrm>
            <a:off x="118928" y="4583667"/>
            <a:ext cx="3972400" cy="1006000"/>
          </a:xfrm>
          <a:prstGeom prst="rect">
            <a:avLst/>
          </a:prstGeom>
        </p:spPr>
        <p:txBody>
          <a:bodyPr spcFirstLastPara="1" wrap="square" lIns="121900" tIns="121900" rIns="121900" bIns="121900" anchor="ctr" anchorCtr="0">
            <a:noAutofit/>
          </a:bodyPr>
          <a:lstStyle/>
          <a:p>
            <a:r>
              <a:rPr lang="es"/>
              <a:t>03</a:t>
            </a:r>
            <a:endParaRPr/>
          </a:p>
        </p:txBody>
      </p:sp>
      <p:pic>
        <p:nvPicPr>
          <p:cNvPr id="2" name="Picture 2">
            <a:extLst>
              <a:ext uri="{FF2B5EF4-FFF2-40B4-BE49-F238E27FC236}">
                <a16:creationId xmlns:a16="http://schemas.microsoft.com/office/drawing/2014/main" id="{1E211420-10B2-1ADB-7129-B61BBF52B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764" y="209701"/>
            <a:ext cx="7345244" cy="1184555"/>
            <a:chOff x="0" y="0"/>
            <a:chExt cx="13354426" cy="2369109"/>
          </a:xfrm>
        </p:grpSpPr>
        <p:sp>
          <p:nvSpPr>
            <p:cNvPr id="3" name="TextBox 3"/>
            <p:cNvSpPr txBox="1"/>
            <p:nvPr/>
          </p:nvSpPr>
          <p:spPr>
            <a:xfrm>
              <a:off x="0" y="0"/>
              <a:ext cx="13354426" cy="1646603"/>
            </a:xfrm>
            <a:prstGeom prst="rect">
              <a:avLst/>
            </a:prstGeom>
          </p:spPr>
          <p:txBody>
            <a:bodyPr lIns="0" tIns="0" rIns="0" bIns="0" rtlCol="0" anchor="t">
              <a:spAutoFit/>
            </a:bodyPr>
            <a:lstStyle/>
            <a:p>
              <a:pPr>
                <a:lnSpc>
                  <a:spcPts val="6800"/>
                </a:lnSpc>
              </a:pPr>
              <a:r>
                <a:rPr lang="en-US" sz="5000" b="1" dirty="0">
                  <a:solidFill>
                    <a:srgbClr val="A20E20"/>
                  </a:solidFill>
                  <a:latin typeface="Apple Braille"/>
                </a:rPr>
                <a:t>Bass Model Overview</a:t>
              </a:r>
            </a:p>
          </p:txBody>
        </p:sp>
        <p:sp>
          <p:nvSpPr>
            <p:cNvPr id="4" name="TextBox 4"/>
            <p:cNvSpPr txBox="1"/>
            <p:nvPr/>
          </p:nvSpPr>
          <p:spPr>
            <a:xfrm>
              <a:off x="0" y="1600181"/>
              <a:ext cx="13354426" cy="768928"/>
            </a:xfrm>
            <a:prstGeom prst="rect">
              <a:avLst/>
            </a:prstGeom>
          </p:spPr>
          <p:txBody>
            <a:bodyPr lIns="0" tIns="0" rIns="0" bIns="0" rtlCol="0" anchor="t">
              <a:spAutoFit/>
            </a:bodyPr>
            <a:lstStyle/>
            <a:p>
              <a:pPr>
                <a:lnSpc>
                  <a:spcPts val="3173"/>
                </a:lnSpc>
              </a:pPr>
              <a:endParaRPr lang="en-US" sz="2266" dirty="0">
                <a:solidFill>
                  <a:srgbClr val="2A2E3A"/>
                </a:solidFill>
                <a:latin typeface="Apple Braille"/>
              </a:endParaRPr>
            </a:p>
          </p:txBody>
        </p:sp>
      </p:grpSp>
      <p:pic>
        <p:nvPicPr>
          <p:cNvPr id="5" name="Picture 2">
            <a:extLst>
              <a:ext uri="{FF2B5EF4-FFF2-40B4-BE49-F238E27FC236}">
                <a16:creationId xmlns:a16="http://schemas.microsoft.com/office/drawing/2014/main" id="{A2A0275E-A66F-1A1A-E926-3CAB9B4F4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V 形 5">
            <a:extLst>
              <a:ext uri="{FF2B5EF4-FFF2-40B4-BE49-F238E27FC236}">
                <a16:creationId xmlns:a16="http://schemas.microsoft.com/office/drawing/2014/main" id="{21A6C225-65E0-1027-0A08-90D21160563A}"/>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7" name="箭头: V 形 6">
            <a:extLst>
              <a:ext uri="{FF2B5EF4-FFF2-40B4-BE49-F238E27FC236}">
                <a16:creationId xmlns:a16="http://schemas.microsoft.com/office/drawing/2014/main" id="{266D722F-B95D-249A-FF8B-5D12799960DE}"/>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8" name="箭头: V 形 7">
            <a:extLst>
              <a:ext uri="{FF2B5EF4-FFF2-40B4-BE49-F238E27FC236}">
                <a16:creationId xmlns:a16="http://schemas.microsoft.com/office/drawing/2014/main" id="{0BD33DEC-BF76-567E-EBCF-3E62869606F4}"/>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EDA579F1-6091-2FFA-4076-61F01B720AC4}"/>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20" name="箭头: V 形 19">
            <a:extLst>
              <a:ext uri="{FF2B5EF4-FFF2-40B4-BE49-F238E27FC236}">
                <a16:creationId xmlns:a16="http://schemas.microsoft.com/office/drawing/2014/main" id="{956BDD20-BCE1-0668-5C02-741662F9E4C1}"/>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pic>
        <p:nvPicPr>
          <p:cNvPr id="19" name="Picture 18" descr="Chart, histogram&#10;&#10;Description automatically generated">
            <a:extLst>
              <a:ext uri="{FF2B5EF4-FFF2-40B4-BE49-F238E27FC236}">
                <a16:creationId xmlns:a16="http://schemas.microsoft.com/office/drawing/2014/main" id="{F2144611-4E6B-71B7-5732-BE76AC350ABD}"/>
              </a:ext>
            </a:extLst>
          </p:cNvPr>
          <p:cNvPicPr>
            <a:picLocks noChangeAspect="1"/>
          </p:cNvPicPr>
          <p:nvPr/>
        </p:nvPicPr>
        <p:blipFill>
          <a:blip r:embed="rId3"/>
          <a:stretch>
            <a:fillRect/>
          </a:stretch>
        </p:blipFill>
        <p:spPr>
          <a:xfrm>
            <a:off x="312131" y="1511046"/>
            <a:ext cx="6331681" cy="4527148"/>
          </a:xfrm>
          <a:prstGeom prst="rect">
            <a:avLst/>
          </a:prstGeom>
        </p:spPr>
      </p:pic>
      <p:sp>
        <p:nvSpPr>
          <p:cNvPr id="21" name="TextBox 20">
            <a:extLst>
              <a:ext uri="{FF2B5EF4-FFF2-40B4-BE49-F238E27FC236}">
                <a16:creationId xmlns:a16="http://schemas.microsoft.com/office/drawing/2014/main" id="{8E44EB8A-F721-67DC-F506-A5C0B11A2AF5}"/>
              </a:ext>
            </a:extLst>
          </p:cNvPr>
          <p:cNvSpPr txBox="1"/>
          <p:nvPr/>
        </p:nvSpPr>
        <p:spPr>
          <a:xfrm>
            <a:off x="6738581" y="1511045"/>
            <a:ext cx="5274354"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pple Braille"/>
              </a:rPr>
              <a:t>The Bass Model approach and fit the model for COVID in a </a:t>
            </a:r>
            <a:r>
              <a:rPr lang="en-US" sz="2000" b="1" dirty="0">
                <a:latin typeface="Apple Braille"/>
              </a:rPr>
              <a:t>bell shape</a:t>
            </a:r>
            <a:r>
              <a:rPr lang="en-US" sz="2000" dirty="0">
                <a:latin typeface="Apple Braille"/>
              </a:rPr>
              <a:t>.</a:t>
            </a:r>
          </a:p>
          <a:p>
            <a:pPr marL="285750" indent="-285750">
              <a:buFont typeface="Arial" panose="020B0604020202020204" pitchFamily="34" charset="0"/>
              <a:buChar char="•"/>
            </a:pPr>
            <a:r>
              <a:rPr lang="en-US" sz="2000" dirty="0">
                <a:latin typeface="Apple Braille"/>
              </a:rPr>
              <a:t>Approximate the </a:t>
            </a:r>
            <a:r>
              <a:rPr lang="en-US" sz="2000" b="1" i="1" dirty="0">
                <a:latin typeface="Apple Braille"/>
              </a:rPr>
              <a:t>p, q, m </a:t>
            </a:r>
            <a:r>
              <a:rPr lang="en-US" sz="2000" dirty="0">
                <a:latin typeface="Apple Braille"/>
              </a:rPr>
              <a:t>with the smallest SSE between prediction and actual death in Solver:</a:t>
            </a:r>
          </a:p>
          <a:p>
            <a:pPr marL="742950" lvl="1" indent="-285750">
              <a:buFont typeface="Arial" panose="020B0604020202020204" pitchFamily="34" charset="0"/>
              <a:buChar char="•"/>
            </a:pPr>
            <a:r>
              <a:rPr lang="en-US" sz="2000" dirty="0">
                <a:latin typeface="Apple Braille"/>
              </a:rPr>
              <a:t>p: coefficient of intrinsic susceptibility</a:t>
            </a:r>
          </a:p>
          <a:p>
            <a:pPr marL="742950" lvl="1" indent="-285750">
              <a:buFont typeface="Arial" panose="020B0604020202020204" pitchFamily="34" charset="0"/>
              <a:buChar char="•"/>
            </a:pPr>
            <a:r>
              <a:rPr lang="en-US" sz="2000" dirty="0">
                <a:latin typeface="Apple Braille"/>
              </a:rPr>
              <a:t>q: coefficient of infectable susceptibility</a:t>
            </a:r>
          </a:p>
          <a:p>
            <a:pPr marL="742950" lvl="1" indent="-285750">
              <a:buFont typeface="Arial" panose="020B0604020202020204" pitchFamily="34" charset="0"/>
              <a:buChar char="•"/>
            </a:pPr>
            <a:r>
              <a:rPr lang="en-US" sz="2000" dirty="0">
                <a:latin typeface="Apple Braille"/>
              </a:rPr>
              <a:t>m: susceptible population, the total number of people who will die from COVID</a:t>
            </a:r>
          </a:p>
          <a:p>
            <a:pPr marL="285750" indent="-285750">
              <a:buFont typeface="Arial" panose="020B0604020202020204" pitchFamily="34" charset="0"/>
              <a:buChar char="•"/>
            </a:pPr>
            <a:r>
              <a:rPr lang="en-US" sz="2000" dirty="0">
                <a:latin typeface="Apple Braille"/>
              </a:rPr>
              <a:t>Like a new product adoption with </a:t>
            </a:r>
            <a:r>
              <a:rPr lang="en-US" sz="2000" b="1" dirty="0">
                <a:latin typeface="Apple Braille"/>
              </a:rPr>
              <a:t>new adopters, maturity and decline stage</a:t>
            </a:r>
          </a:p>
          <a:p>
            <a:pPr marL="285750" indent="-285750">
              <a:buFont typeface="Arial" panose="020B0604020202020204" pitchFamily="34" charset="0"/>
              <a:buChar char="•"/>
            </a:pPr>
            <a:r>
              <a:rPr lang="en-US" sz="2000" dirty="0">
                <a:latin typeface="Apple Braille"/>
              </a:rPr>
              <a:t>Bass model believes we are in </a:t>
            </a:r>
            <a:r>
              <a:rPr lang="en-US" sz="2000" b="1" dirty="0">
                <a:latin typeface="Apple Braille"/>
              </a:rPr>
              <a:t>a decline stage of death</a:t>
            </a:r>
            <a:endParaRPr lang="en-US" sz="2000" dirty="0">
              <a:latin typeface="Apple Braille"/>
            </a:endParaRPr>
          </a:p>
        </p:txBody>
      </p:sp>
      <p:cxnSp>
        <p:nvCxnSpPr>
          <p:cNvPr id="23" name="Straight Arrow Connector 22">
            <a:extLst>
              <a:ext uri="{FF2B5EF4-FFF2-40B4-BE49-F238E27FC236}">
                <a16:creationId xmlns:a16="http://schemas.microsoft.com/office/drawing/2014/main" id="{193D7CDE-1833-3D6D-3DA8-E596620EF0D1}"/>
              </a:ext>
            </a:extLst>
          </p:cNvPr>
          <p:cNvCxnSpPr/>
          <p:nvPr/>
        </p:nvCxnSpPr>
        <p:spPr>
          <a:xfrm flipV="1">
            <a:off x="3870565" y="4293704"/>
            <a:ext cx="482758" cy="5849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092710-A374-B932-ED21-61E7940832D8}"/>
              </a:ext>
            </a:extLst>
          </p:cNvPr>
          <p:cNvCxnSpPr>
            <a:cxnSpLocks/>
          </p:cNvCxnSpPr>
          <p:nvPr/>
        </p:nvCxnSpPr>
        <p:spPr>
          <a:xfrm flipV="1">
            <a:off x="2329385" y="3251865"/>
            <a:ext cx="94958" cy="72323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3AE8C53-F351-9E8F-9EE7-9AFB070B81A1}"/>
              </a:ext>
            </a:extLst>
          </p:cNvPr>
          <p:cNvCxnSpPr>
            <a:cxnSpLocks/>
          </p:cNvCxnSpPr>
          <p:nvPr/>
        </p:nvCxnSpPr>
        <p:spPr>
          <a:xfrm flipV="1">
            <a:off x="597640" y="3186201"/>
            <a:ext cx="0" cy="16924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F477A0C-E259-F1A0-465B-24F7F1340B08}"/>
              </a:ext>
            </a:extLst>
          </p:cNvPr>
          <p:cNvSpPr txBox="1"/>
          <p:nvPr/>
        </p:nvSpPr>
        <p:spPr>
          <a:xfrm>
            <a:off x="4111944" y="3876380"/>
            <a:ext cx="1032436" cy="369332"/>
          </a:xfrm>
          <a:prstGeom prst="rect">
            <a:avLst/>
          </a:prstGeom>
          <a:noFill/>
        </p:spPr>
        <p:txBody>
          <a:bodyPr wrap="square" rtlCol="0">
            <a:spAutoFit/>
          </a:bodyPr>
          <a:lstStyle/>
          <a:p>
            <a:r>
              <a:rPr lang="en-US" dirty="0">
                <a:latin typeface="Apple Braille"/>
              </a:rPr>
              <a:t>decline</a:t>
            </a:r>
          </a:p>
        </p:txBody>
      </p:sp>
      <p:sp>
        <p:nvSpPr>
          <p:cNvPr id="30" name="TextBox 29">
            <a:extLst>
              <a:ext uri="{FF2B5EF4-FFF2-40B4-BE49-F238E27FC236}">
                <a16:creationId xmlns:a16="http://schemas.microsoft.com/office/drawing/2014/main" id="{403548B2-4C0E-E6AF-04B8-444754302123}"/>
              </a:ext>
            </a:extLst>
          </p:cNvPr>
          <p:cNvSpPr txBox="1"/>
          <p:nvPr/>
        </p:nvSpPr>
        <p:spPr>
          <a:xfrm>
            <a:off x="2026519" y="2847278"/>
            <a:ext cx="1197759" cy="369332"/>
          </a:xfrm>
          <a:prstGeom prst="rect">
            <a:avLst/>
          </a:prstGeom>
          <a:noFill/>
        </p:spPr>
        <p:txBody>
          <a:bodyPr wrap="square" rtlCol="0">
            <a:spAutoFit/>
          </a:bodyPr>
          <a:lstStyle/>
          <a:p>
            <a:r>
              <a:rPr lang="en-US" dirty="0">
                <a:latin typeface="Apple Braille"/>
              </a:rPr>
              <a:t>maturity</a:t>
            </a:r>
          </a:p>
        </p:txBody>
      </p:sp>
      <p:sp>
        <p:nvSpPr>
          <p:cNvPr id="31" name="TextBox 30">
            <a:extLst>
              <a:ext uri="{FF2B5EF4-FFF2-40B4-BE49-F238E27FC236}">
                <a16:creationId xmlns:a16="http://schemas.microsoft.com/office/drawing/2014/main" id="{7927F8CC-AEAD-6BC6-4AF3-43ABAEE17E87}"/>
              </a:ext>
            </a:extLst>
          </p:cNvPr>
          <p:cNvSpPr txBox="1"/>
          <p:nvPr/>
        </p:nvSpPr>
        <p:spPr>
          <a:xfrm>
            <a:off x="449563" y="2441941"/>
            <a:ext cx="1154091" cy="646331"/>
          </a:xfrm>
          <a:prstGeom prst="rect">
            <a:avLst/>
          </a:prstGeom>
          <a:noFill/>
        </p:spPr>
        <p:txBody>
          <a:bodyPr wrap="square" rtlCol="0">
            <a:spAutoFit/>
          </a:bodyPr>
          <a:lstStyle/>
          <a:p>
            <a:r>
              <a:rPr lang="en-US" dirty="0">
                <a:latin typeface="Apple Braille"/>
              </a:rPr>
              <a:t>New adopters</a:t>
            </a:r>
          </a:p>
        </p:txBody>
      </p:sp>
      <p:sp>
        <p:nvSpPr>
          <p:cNvPr id="36" name="TextBox 4">
            <a:extLst>
              <a:ext uri="{FF2B5EF4-FFF2-40B4-BE49-F238E27FC236}">
                <a16:creationId xmlns:a16="http://schemas.microsoft.com/office/drawing/2014/main" id="{358873AD-437C-5008-EB95-221E5F0ACCBC}"/>
              </a:ext>
            </a:extLst>
          </p:cNvPr>
          <p:cNvSpPr txBox="1"/>
          <p:nvPr/>
        </p:nvSpPr>
        <p:spPr>
          <a:xfrm>
            <a:off x="525764" y="945856"/>
            <a:ext cx="7345244" cy="369332"/>
          </a:xfrm>
          <a:prstGeom prst="rect">
            <a:avLst/>
          </a:prstGeom>
        </p:spPr>
        <p:txBody>
          <a:bodyPr lIns="0" tIns="0" rIns="0" bIns="0" rtlCol="0" anchor="t">
            <a:spAutoFit/>
          </a:bodyPr>
          <a:lstStyle/>
          <a:p>
            <a:r>
              <a:rPr lang="en-US" sz="2400" dirty="0">
                <a:latin typeface="Apple Braille"/>
              </a:rPr>
              <a:t>Like a new product adoption model in marketing</a:t>
            </a:r>
          </a:p>
        </p:txBody>
      </p:sp>
    </p:spTree>
    <p:extLst>
      <p:ext uri="{BB962C8B-B14F-4D97-AF65-F5344CB8AC3E}">
        <p14:creationId xmlns:p14="http://schemas.microsoft.com/office/powerpoint/2010/main" val="36382343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1314" y="177412"/>
            <a:ext cx="7345244" cy="1184555"/>
            <a:chOff x="0" y="0"/>
            <a:chExt cx="13354426" cy="2369109"/>
          </a:xfrm>
        </p:grpSpPr>
        <p:sp>
          <p:nvSpPr>
            <p:cNvPr id="3" name="TextBox 3"/>
            <p:cNvSpPr txBox="1"/>
            <p:nvPr/>
          </p:nvSpPr>
          <p:spPr>
            <a:xfrm>
              <a:off x="0" y="0"/>
              <a:ext cx="13354426" cy="1646603"/>
            </a:xfrm>
            <a:prstGeom prst="rect">
              <a:avLst/>
            </a:prstGeom>
          </p:spPr>
          <p:txBody>
            <a:bodyPr lIns="0" tIns="0" rIns="0" bIns="0" rtlCol="0" anchor="t">
              <a:spAutoFit/>
            </a:bodyPr>
            <a:lstStyle/>
            <a:p>
              <a:pPr>
                <a:lnSpc>
                  <a:spcPts val="6800"/>
                </a:lnSpc>
              </a:pPr>
              <a:r>
                <a:rPr lang="en-US" sz="5000" b="1" dirty="0">
                  <a:solidFill>
                    <a:srgbClr val="A20E20"/>
                  </a:solidFill>
                  <a:latin typeface="Apple Braille"/>
                </a:rPr>
                <a:t>Bass Model - Daily</a:t>
              </a:r>
            </a:p>
          </p:txBody>
        </p:sp>
        <p:sp>
          <p:nvSpPr>
            <p:cNvPr id="4" name="TextBox 4"/>
            <p:cNvSpPr txBox="1"/>
            <p:nvPr/>
          </p:nvSpPr>
          <p:spPr>
            <a:xfrm>
              <a:off x="0" y="1600181"/>
              <a:ext cx="13354426"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Predict death daily from Bass Model is not very accurate.</a:t>
              </a:r>
            </a:p>
          </p:txBody>
        </p:sp>
      </p:grpSp>
      <p:grpSp>
        <p:nvGrpSpPr>
          <p:cNvPr id="9" name="Group 40">
            <a:extLst>
              <a:ext uri="{FF2B5EF4-FFF2-40B4-BE49-F238E27FC236}">
                <a16:creationId xmlns:a16="http://schemas.microsoft.com/office/drawing/2014/main" id="{8689A8BD-5AA9-0626-CCE1-E2DF761DEC5E}"/>
              </a:ext>
            </a:extLst>
          </p:cNvPr>
          <p:cNvGrpSpPr/>
          <p:nvPr/>
        </p:nvGrpSpPr>
        <p:grpSpPr>
          <a:xfrm>
            <a:off x="6894786" y="1689100"/>
            <a:ext cx="5145759" cy="4546258"/>
            <a:chOff x="-6" y="79786"/>
            <a:chExt cx="8908014" cy="6541546"/>
          </a:xfrm>
        </p:grpSpPr>
        <p:sp>
          <p:nvSpPr>
            <p:cNvPr id="10" name="TextBox 41">
              <a:extLst>
                <a:ext uri="{FF2B5EF4-FFF2-40B4-BE49-F238E27FC236}">
                  <a16:creationId xmlns:a16="http://schemas.microsoft.com/office/drawing/2014/main" id="{C757BFB0-0A11-412F-32EC-8FC81C9AD534}"/>
                </a:ext>
              </a:extLst>
            </p:cNvPr>
            <p:cNvSpPr txBox="1"/>
            <p:nvPr/>
          </p:nvSpPr>
          <p:spPr>
            <a:xfrm>
              <a:off x="-4" y="581390"/>
              <a:ext cx="8908012" cy="1992849"/>
            </a:xfrm>
            <a:prstGeom prst="rect">
              <a:avLst/>
            </a:prstGeom>
          </p:spPr>
          <p:txBody>
            <a:bodyPr lIns="0" tIns="0" rIns="0" bIns="0" rtlCol="0" anchor="t">
              <a:spAutoFit/>
            </a:bodyPr>
            <a:lstStyle/>
            <a:p>
              <a:pPr>
                <a:lnSpc>
                  <a:spcPts val="2719"/>
                </a:lnSpc>
                <a:spcBef>
                  <a:spcPct val="0"/>
                </a:spcBef>
              </a:pPr>
              <a:r>
                <a:rPr lang="en-US" sz="2000" dirty="0">
                  <a:solidFill>
                    <a:srgbClr val="2A2E3A"/>
                  </a:solidFill>
                  <a:latin typeface="Apple Braille"/>
                </a:rPr>
                <a:t>The reporting of daily death is fluctuating. Daily prediction is not very accurate. Hospitals may not update records every day.</a:t>
              </a:r>
            </a:p>
            <a:p>
              <a:pPr>
                <a:lnSpc>
                  <a:spcPts val="2719"/>
                </a:lnSpc>
                <a:spcBef>
                  <a:spcPct val="0"/>
                </a:spcBef>
              </a:pPr>
              <a:endParaRPr lang="en-US" sz="2266" dirty="0">
                <a:solidFill>
                  <a:srgbClr val="2A2E3A"/>
                </a:solidFill>
                <a:latin typeface="Apple Braille"/>
              </a:endParaRPr>
            </a:p>
          </p:txBody>
        </p:sp>
        <p:sp>
          <p:nvSpPr>
            <p:cNvPr id="11" name="TextBox 42">
              <a:extLst>
                <a:ext uri="{FF2B5EF4-FFF2-40B4-BE49-F238E27FC236}">
                  <a16:creationId xmlns:a16="http://schemas.microsoft.com/office/drawing/2014/main" id="{61105329-2693-CFA8-2ADA-682F6F745BC7}"/>
                </a:ext>
              </a:extLst>
            </p:cNvPr>
            <p:cNvSpPr txBox="1"/>
            <p:nvPr/>
          </p:nvSpPr>
          <p:spPr>
            <a:xfrm>
              <a:off x="-4" y="79786"/>
              <a:ext cx="8908011" cy="382332"/>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Red Line: Actual Death</a:t>
              </a:r>
            </a:p>
          </p:txBody>
        </p:sp>
        <p:sp>
          <p:nvSpPr>
            <p:cNvPr id="12" name="AutoShape 43">
              <a:extLst>
                <a:ext uri="{FF2B5EF4-FFF2-40B4-BE49-F238E27FC236}">
                  <a16:creationId xmlns:a16="http://schemas.microsoft.com/office/drawing/2014/main" id="{82071FB4-B940-EB47-325D-8E8F4BF7F67F}"/>
                </a:ext>
              </a:extLst>
            </p:cNvPr>
            <p:cNvSpPr/>
            <p:nvPr/>
          </p:nvSpPr>
          <p:spPr>
            <a:xfrm>
              <a:off x="-6" y="2127524"/>
              <a:ext cx="8656319" cy="0"/>
            </a:xfrm>
            <a:prstGeom prst="line">
              <a:avLst/>
            </a:prstGeom>
            <a:ln w="12700" cap="flat">
              <a:solidFill>
                <a:srgbClr val="2A2E3A"/>
              </a:solidFill>
              <a:prstDash val="solid"/>
              <a:headEnd type="none" w="sm" len="sm"/>
              <a:tailEnd type="none" w="sm" len="sm"/>
            </a:ln>
          </p:spPr>
          <p:txBody>
            <a:bodyPr/>
            <a:lstStyle/>
            <a:p>
              <a:endParaRPr lang="en-US" dirty="0">
                <a:latin typeface="Apple Braille"/>
              </a:endParaRPr>
            </a:p>
          </p:txBody>
        </p:sp>
        <p:sp>
          <p:nvSpPr>
            <p:cNvPr id="13" name="AutoShape 44">
              <a:extLst>
                <a:ext uri="{FF2B5EF4-FFF2-40B4-BE49-F238E27FC236}">
                  <a16:creationId xmlns:a16="http://schemas.microsoft.com/office/drawing/2014/main" id="{027E0ABE-DD7B-A4D3-1E8C-DF3DFDA98B79}"/>
                </a:ext>
              </a:extLst>
            </p:cNvPr>
            <p:cNvSpPr/>
            <p:nvPr/>
          </p:nvSpPr>
          <p:spPr>
            <a:xfrm>
              <a:off x="-4" y="3452903"/>
              <a:ext cx="8656320" cy="0"/>
            </a:xfrm>
            <a:prstGeom prst="line">
              <a:avLst/>
            </a:prstGeom>
            <a:ln w="12700" cap="flat">
              <a:solidFill>
                <a:srgbClr val="2A2E3A"/>
              </a:solidFill>
              <a:prstDash val="solid"/>
              <a:headEnd type="none" w="sm" len="sm"/>
              <a:tailEnd type="none" w="sm" len="sm"/>
            </a:ln>
          </p:spPr>
        </p:sp>
        <p:sp>
          <p:nvSpPr>
            <p:cNvPr id="14" name="TextBox 45">
              <a:extLst>
                <a:ext uri="{FF2B5EF4-FFF2-40B4-BE49-F238E27FC236}">
                  <a16:creationId xmlns:a16="http://schemas.microsoft.com/office/drawing/2014/main" id="{07EB1781-90D2-E47D-DAAD-0DF96502CD9C}"/>
                </a:ext>
              </a:extLst>
            </p:cNvPr>
            <p:cNvSpPr txBox="1"/>
            <p:nvPr/>
          </p:nvSpPr>
          <p:spPr>
            <a:xfrm>
              <a:off x="-4" y="2819961"/>
              <a:ext cx="8908011" cy="498213"/>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356</a:t>
              </a:r>
            </a:p>
          </p:txBody>
        </p:sp>
        <p:sp>
          <p:nvSpPr>
            <p:cNvPr id="15" name="TextBox 46">
              <a:extLst>
                <a:ext uri="{FF2B5EF4-FFF2-40B4-BE49-F238E27FC236}">
                  <a16:creationId xmlns:a16="http://schemas.microsoft.com/office/drawing/2014/main" id="{EA6D606D-96CB-08DE-120C-A1DFA6D28A5A}"/>
                </a:ext>
              </a:extLst>
            </p:cNvPr>
            <p:cNvSpPr txBox="1"/>
            <p:nvPr/>
          </p:nvSpPr>
          <p:spPr>
            <a:xfrm>
              <a:off x="-4" y="2312882"/>
              <a:ext cx="8908011" cy="382332"/>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Blue Bar: Predicted Death on Nov. 30, 2022</a:t>
              </a:r>
            </a:p>
          </p:txBody>
        </p:sp>
        <p:sp>
          <p:nvSpPr>
            <p:cNvPr id="16" name="TextBox 47">
              <a:extLst>
                <a:ext uri="{FF2B5EF4-FFF2-40B4-BE49-F238E27FC236}">
                  <a16:creationId xmlns:a16="http://schemas.microsoft.com/office/drawing/2014/main" id="{99AB3F79-E8A5-952D-5F66-1EFF4707C82A}"/>
                </a:ext>
              </a:extLst>
            </p:cNvPr>
            <p:cNvSpPr txBox="1"/>
            <p:nvPr/>
          </p:nvSpPr>
          <p:spPr>
            <a:xfrm>
              <a:off x="-4" y="4130271"/>
              <a:ext cx="8908011" cy="2491061"/>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577-356=221</a:t>
              </a:r>
            </a:p>
            <a:p>
              <a:pPr>
                <a:lnSpc>
                  <a:spcPts val="2719"/>
                </a:lnSpc>
                <a:spcBef>
                  <a:spcPct val="0"/>
                </a:spcBef>
              </a:pPr>
              <a:r>
                <a:rPr lang="en-US" sz="2266" dirty="0">
                  <a:solidFill>
                    <a:srgbClr val="2A2E3A"/>
                  </a:solidFill>
                  <a:latin typeface="Apple Braille"/>
                </a:rPr>
                <a:t>The prediction is more of average of recent days instead of approaching the actual number of that day.</a:t>
              </a:r>
            </a:p>
            <a:p>
              <a:pPr>
                <a:lnSpc>
                  <a:spcPts val="2719"/>
                </a:lnSpc>
                <a:spcBef>
                  <a:spcPct val="0"/>
                </a:spcBef>
              </a:pPr>
              <a:endParaRPr lang="en-US" sz="2266" dirty="0">
                <a:solidFill>
                  <a:srgbClr val="2A2E3A"/>
                </a:solidFill>
                <a:latin typeface="Apple Braille"/>
              </a:endParaRPr>
            </a:p>
          </p:txBody>
        </p:sp>
        <p:sp>
          <p:nvSpPr>
            <p:cNvPr id="17" name="TextBox 48">
              <a:extLst>
                <a:ext uri="{FF2B5EF4-FFF2-40B4-BE49-F238E27FC236}">
                  <a16:creationId xmlns:a16="http://schemas.microsoft.com/office/drawing/2014/main" id="{6BEE2144-68B0-1B89-27B8-F1B27FA8EF1B}"/>
                </a:ext>
              </a:extLst>
            </p:cNvPr>
            <p:cNvSpPr txBox="1"/>
            <p:nvPr/>
          </p:nvSpPr>
          <p:spPr>
            <a:xfrm>
              <a:off x="-4" y="3674875"/>
              <a:ext cx="8908011" cy="382332"/>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A</a:t>
              </a:r>
              <a:r>
                <a:rPr lang="en-US" altLang="zh-CN" sz="1600" dirty="0">
                  <a:solidFill>
                    <a:srgbClr val="2A2E3A"/>
                  </a:solidFill>
                  <a:latin typeface="Apple Braille"/>
                </a:rPr>
                <a:t>verage Difference between test and validation </a:t>
              </a:r>
              <a:endParaRPr lang="en-US" sz="1600" dirty="0">
                <a:solidFill>
                  <a:srgbClr val="2A2E3A"/>
                </a:solidFill>
                <a:latin typeface="Apple Braille"/>
              </a:endParaRPr>
            </a:p>
          </p:txBody>
        </p:sp>
      </p:grpSp>
      <p:pic>
        <p:nvPicPr>
          <p:cNvPr id="5" name="Picture 2">
            <a:extLst>
              <a:ext uri="{FF2B5EF4-FFF2-40B4-BE49-F238E27FC236}">
                <a16:creationId xmlns:a16="http://schemas.microsoft.com/office/drawing/2014/main" id="{A2A0275E-A66F-1A1A-E926-3CAB9B4F4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V 形 5">
            <a:extLst>
              <a:ext uri="{FF2B5EF4-FFF2-40B4-BE49-F238E27FC236}">
                <a16:creationId xmlns:a16="http://schemas.microsoft.com/office/drawing/2014/main" id="{21A6C225-65E0-1027-0A08-90D21160563A}"/>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7" name="箭头: V 形 6">
            <a:extLst>
              <a:ext uri="{FF2B5EF4-FFF2-40B4-BE49-F238E27FC236}">
                <a16:creationId xmlns:a16="http://schemas.microsoft.com/office/drawing/2014/main" id="{266D722F-B95D-249A-FF8B-5D12799960DE}"/>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8" name="箭头: V 形 7">
            <a:extLst>
              <a:ext uri="{FF2B5EF4-FFF2-40B4-BE49-F238E27FC236}">
                <a16:creationId xmlns:a16="http://schemas.microsoft.com/office/drawing/2014/main" id="{0BD33DEC-BF76-567E-EBCF-3E62869606F4}"/>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EDA579F1-6091-2FFA-4076-61F01B720AC4}"/>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20" name="箭头: V 形 19">
            <a:extLst>
              <a:ext uri="{FF2B5EF4-FFF2-40B4-BE49-F238E27FC236}">
                <a16:creationId xmlns:a16="http://schemas.microsoft.com/office/drawing/2014/main" id="{956BDD20-BCE1-0668-5C02-741662F9E4C1}"/>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pic>
        <p:nvPicPr>
          <p:cNvPr id="26" name="Picture 25">
            <a:extLst>
              <a:ext uri="{FF2B5EF4-FFF2-40B4-BE49-F238E27FC236}">
                <a16:creationId xmlns:a16="http://schemas.microsoft.com/office/drawing/2014/main" id="{848F8FE8-AC53-D3F4-42D8-16338A9A11D8}"/>
              </a:ext>
            </a:extLst>
          </p:cNvPr>
          <p:cNvPicPr>
            <a:picLocks noChangeAspect="1"/>
          </p:cNvPicPr>
          <p:nvPr/>
        </p:nvPicPr>
        <p:blipFill>
          <a:blip r:embed="rId3"/>
          <a:stretch>
            <a:fillRect/>
          </a:stretch>
        </p:blipFill>
        <p:spPr>
          <a:xfrm>
            <a:off x="237945" y="1445497"/>
            <a:ext cx="6546497" cy="4988449"/>
          </a:xfrm>
          <a:prstGeom prst="rect">
            <a:avLst/>
          </a:prstGeom>
        </p:spPr>
      </p:pic>
    </p:spTree>
    <p:extLst>
      <p:ext uri="{BB962C8B-B14F-4D97-AF65-F5344CB8AC3E}">
        <p14:creationId xmlns:p14="http://schemas.microsoft.com/office/powerpoint/2010/main" val="38702312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763" y="209701"/>
            <a:ext cx="9024035" cy="1184555"/>
            <a:chOff x="-2" y="0"/>
            <a:chExt cx="16406645" cy="2369109"/>
          </a:xfrm>
        </p:grpSpPr>
        <p:sp>
          <p:nvSpPr>
            <p:cNvPr id="3" name="TextBox 3"/>
            <p:cNvSpPr txBox="1"/>
            <p:nvPr/>
          </p:nvSpPr>
          <p:spPr>
            <a:xfrm>
              <a:off x="0" y="0"/>
              <a:ext cx="13354426" cy="1646603"/>
            </a:xfrm>
            <a:prstGeom prst="rect">
              <a:avLst/>
            </a:prstGeom>
          </p:spPr>
          <p:txBody>
            <a:bodyPr lIns="0" tIns="0" rIns="0" bIns="0" rtlCol="0" anchor="t">
              <a:spAutoFit/>
            </a:bodyPr>
            <a:lstStyle/>
            <a:p>
              <a:pPr>
                <a:lnSpc>
                  <a:spcPts val="6800"/>
                </a:lnSpc>
              </a:pPr>
              <a:r>
                <a:rPr lang="en-US" sz="5000" b="1" dirty="0">
                  <a:solidFill>
                    <a:srgbClr val="A20E20"/>
                  </a:solidFill>
                  <a:latin typeface="Apple Braille"/>
                </a:rPr>
                <a:t>Bass Model - Monthly</a:t>
              </a:r>
            </a:p>
          </p:txBody>
        </p:sp>
        <p:sp>
          <p:nvSpPr>
            <p:cNvPr id="4" name="TextBox 4"/>
            <p:cNvSpPr txBox="1"/>
            <p:nvPr/>
          </p:nvSpPr>
          <p:spPr>
            <a:xfrm>
              <a:off x="-2" y="1600181"/>
              <a:ext cx="16406645" cy="768928"/>
            </a:xfrm>
            <a:prstGeom prst="rect">
              <a:avLst/>
            </a:prstGeom>
          </p:spPr>
          <p:txBody>
            <a:bodyPr wrap="square" lIns="0" tIns="0" rIns="0" bIns="0" rtlCol="0" anchor="t">
              <a:spAutoFit/>
            </a:bodyPr>
            <a:lstStyle/>
            <a:p>
              <a:pPr>
                <a:lnSpc>
                  <a:spcPts val="3173"/>
                </a:lnSpc>
              </a:pPr>
              <a:r>
                <a:rPr lang="en-US" sz="2266" dirty="0">
                  <a:solidFill>
                    <a:srgbClr val="2A2E3A"/>
                  </a:solidFill>
                  <a:latin typeface="Apple Braille"/>
                </a:rPr>
                <a:t>The difference between actual and prediction is smaller than daily model</a:t>
              </a:r>
            </a:p>
          </p:txBody>
        </p:sp>
      </p:grpSp>
      <p:grpSp>
        <p:nvGrpSpPr>
          <p:cNvPr id="40" name="Group 40"/>
          <p:cNvGrpSpPr/>
          <p:nvPr/>
        </p:nvGrpSpPr>
        <p:grpSpPr>
          <a:xfrm>
            <a:off x="7100396" y="1978184"/>
            <a:ext cx="4454005" cy="4000518"/>
            <a:chOff x="0" y="-57150"/>
            <a:chExt cx="8908010" cy="7355616"/>
          </a:xfrm>
        </p:grpSpPr>
        <p:sp>
          <p:nvSpPr>
            <p:cNvPr id="41" name="TextBox 41"/>
            <p:cNvSpPr txBox="1"/>
            <p:nvPr/>
          </p:nvSpPr>
          <p:spPr>
            <a:xfrm>
              <a:off x="0" y="766160"/>
              <a:ext cx="8908010" cy="636636"/>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9985</a:t>
              </a:r>
            </a:p>
          </p:txBody>
        </p:sp>
        <p:sp>
          <p:nvSpPr>
            <p:cNvPr id="42" name="TextBox 42"/>
            <p:cNvSpPr txBox="1"/>
            <p:nvPr/>
          </p:nvSpPr>
          <p:spPr>
            <a:xfrm>
              <a:off x="0" y="-57150"/>
              <a:ext cx="8908010" cy="488559"/>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Actual Death in November 2022</a:t>
              </a:r>
            </a:p>
          </p:txBody>
        </p:sp>
        <p:sp>
          <p:nvSpPr>
            <p:cNvPr id="43" name="AutoShape 43"/>
            <p:cNvSpPr/>
            <p:nvPr/>
          </p:nvSpPr>
          <p:spPr>
            <a:xfrm>
              <a:off x="0" y="1673051"/>
              <a:ext cx="8656320" cy="0"/>
            </a:xfrm>
            <a:prstGeom prst="line">
              <a:avLst/>
            </a:prstGeom>
            <a:ln w="12700" cap="flat">
              <a:solidFill>
                <a:srgbClr val="2A2E3A"/>
              </a:solidFill>
              <a:prstDash val="solid"/>
              <a:headEnd type="none" w="sm" len="sm"/>
              <a:tailEnd type="none" w="sm" len="sm"/>
            </a:ln>
          </p:spPr>
        </p:sp>
        <p:sp>
          <p:nvSpPr>
            <p:cNvPr id="44" name="AutoShape 44"/>
            <p:cNvSpPr/>
            <p:nvPr/>
          </p:nvSpPr>
          <p:spPr>
            <a:xfrm>
              <a:off x="0" y="3831816"/>
              <a:ext cx="8656320" cy="0"/>
            </a:xfrm>
            <a:prstGeom prst="line">
              <a:avLst/>
            </a:prstGeom>
            <a:ln w="12700" cap="flat">
              <a:solidFill>
                <a:srgbClr val="2A2E3A"/>
              </a:solidFill>
              <a:prstDash val="solid"/>
              <a:headEnd type="none" w="sm" len="sm"/>
              <a:tailEnd type="none" w="sm" len="sm"/>
            </a:ln>
          </p:spPr>
        </p:sp>
        <p:sp>
          <p:nvSpPr>
            <p:cNvPr id="45" name="TextBox 45"/>
            <p:cNvSpPr txBox="1"/>
            <p:nvPr/>
          </p:nvSpPr>
          <p:spPr>
            <a:xfrm>
              <a:off x="0" y="2801735"/>
              <a:ext cx="8908010" cy="636636"/>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11,057</a:t>
              </a:r>
            </a:p>
          </p:txBody>
        </p:sp>
        <p:sp>
          <p:nvSpPr>
            <p:cNvPr id="46" name="TextBox 46"/>
            <p:cNvSpPr txBox="1"/>
            <p:nvPr/>
          </p:nvSpPr>
          <p:spPr>
            <a:xfrm>
              <a:off x="0" y="2029947"/>
              <a:ext cx="8908010" cy="488559"/>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Predicted Death in November 2022</a:t>
              </a:r>
            </a:p>
          </p:txBody>
        </p:sp>
        <p:sp>
          <p:nvSpPr>
            <p:cNvPr id="47" name="TextBox 47"/>
            <p:cNvSpPr txBox="1"/>
            <p:nvPr/>
          </p:nvSpPr>
          <p:spPr>
            <a:xfrm>
              <a:off x="0" y="4751923"/>
              <a:ext cx="8908010" cy="2546543"/>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1072</a:t>
              </a:r>
            </a:p>
            <a:p>
              <a:pPr>
                <a:lnSpc>
                  <a:spcPts val="2719"/>
                </a:lnSpc>
                <a:spcBef>
                  <a:spcPct val="0"/>
                </a:spcBef>
              </a:pPr>
              <a:r>
                <a:rPr lang="en-US" sz="2266" dirty="0">
                  <a:solidFill>
                    <a:srgbClr val="2A2E3A"/>
                  </a:solidFill>
                  <a:latin typeface="Apple Braille"/>
                </a:rPr>
                <a:t>Prediction for next month is the most accurate </a:t>
              </a:r>
            </a:p>
            <a:p>
              <a:pPr>
                <a:lnSpc>
                  <a:spcPts val="2719"/>
                </a:lnSpc>
                <a:spcBef>
                  <a:spcPct val="0"/>
                </a:spcBef>
              </a:pPr>
              <a:endParaRPr lang="en-US" sz="2266" dirty="0">
                <a:solidFill>
                  <a:srgbClr val="2A2E3A"/>
                </a:solidFill>
                <a:latin typeface="Apple Braille"/>
              </a:endParaRPr>
            </a:p>
          </p:txBody>
        </p:sp>
        <p:sp>
          <p:nvSpPr>
            <p:cNvPr id="48" name="TextBox 48"/>
            <p:cNvSpPr txBox="1"/>
            <p:nvPr/>
          </p:nvSpPr>
          <p:spPr>
            <a:xfrm>
              <a:off x="0" y="4169401"/>
              <a:ext cx="8908010" cy="488559"/>
            </a:xfrm>
            <a:prstGeom prst="rect">
              <a:avLst/>
            </a:prstGeom>
          </p:spPr>
          <p:txBody>
            <a:bodyPr lIns="0" tIns="0" rIns="0" bIns="0" rtlCol="0" anchor="t">
              <a:spAutoFit/>
            </a:bodyPr>
            <a:lstStyle/>
            <a:p>
              <a:pPr>
                <a:lnSpc>
                  <a:spcPts val="2239"/>
                </a:lnSpc>
              </a:pPr>
              <a:r>
                <a:rPr lang="en-US" altLang="zh-CN" sz="1600" dirty="0">
                  <a:solidFill>
                    <a:srgbClr val="2A2E3A"/>
                  </a:solidFill>
                  <a:latin typeface="Apple Braille"/>
                </a:rPr>
                <a:t>Difference between test and validation</a:t>
              </a:r>
              <a:endParaRPr lang="en-US" sz="1600" dirty="0">
                <a:solidFill>
                  <a:srgbClr val="2A2E3A"/>
                </a:solidFill>
                <a:latin typeface="Apple Braille"/>
              </a:endParaRPr>
            </a:p>
          </p:txBody>
        </p:sp>
      </p:grpSp>
      <p:sp>
        <p:nvSpPr>
          <p:cNvPr id="56" name="TextBox 56"/>
          <p:cNvSpPr txBox="1"/>
          <p:nvPr/>
        </p:nvSpPr>
        <p:spPr>
          <a:xfrm rot="10800000">
            <a:off x="6110603" y="-5815832"/>
            <a:ext cx="7041618" cy="8161891"/>
          </a:xfrm>
          <a:prstGeom prst="rect">
            <a:avLst/>
          </a:prstGeom>
        </p:spPr>
        <p:txBody>
          <a:bodyPr lIns="33867" tIns="33867" rIns="33867" bIns="33867" rtlCol="0" anchor="ctr"/>
          <a:lstStyle/>
          <a:p>
            <a:pPr algn="ctr">
              <a:lnSpc>
                <a:spcPts val="1400"/>
              </a:lnSpc>
            </a:pPr>
            <a:endParaRPr sz="1200"/>
          </a:p>
        </p:txBody>
      </p:sp>
      <p:pic>
        <p:nvPicPr>
          <p:cNvPr id="12" name="Picture 11">
            <a:extLst>
              <a:ext uri="{FF2B5EF4-FFF2-40B4-BE49-F238E27FC236}">
                <a16:creationId xmlns:a16="http://schemas.microsoft.com/office/drawing/2014/main" id="{BE1287C9-F310-AC1A-29FD-68F3C88E70DC}"/>
              </a:ext>
            </a:extLst>
          </p:cNvPr>
          <p:cNvPicPr>
            <a:picLocks noChangeAspect="1"/>
          </p:cNvPicPr>
          <p:nvPr/>
        </p:nvPicPr>
        <p:blipFill>
          <a:blip r:embed="rId2"/>
          <a:stretch>
            <a:fillRect/>
          </a:stretch>
        </p:blipFill>
        <p:spPr>
          <a:xfrm>
            <a:off x="464750" y="1540271"/>
            <a:ext cx="6408385" cy="4733112"/>
          </a:xfrm>
          <a:prstGeom prst="rect">
            <a:avLst/>
          </a:prstGeom>
        </p:spPr>
      </p:pic>
      <p:sp>
        <p:nvSpPr>
          <p:cNvPr id="13" name="Oval 12">
            <a:extLst>
              <a:ext uri="{FF2B5EF4-FFF2-40B4-BE49-F238E27FC236}">
                <a16:creationId xmlns:a16="http://schemas.microsoft.com/office/drawing/2014/main" id="{025D37C6-6199-AB19-C182-FBE4C0F5C7B3}"/>
              </a:ext>
            </a:extLst>
          </p:cNvPr>
          <p:cNvSpPr/>
          <p:nvPr/>
        </p:nvSpPr>
        <p:spPr>
          <a:xfrm>
            <a:off x="4197350" y="3632194"/>
            <a:ext cx="730250" cy="2336806"/>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ple Braille"/>
            </a:endParaRPr>
          </a:p>
        </p:txBody>
      </p:sp>
      <p:pic>
        <p:nvPicPr>
          <p:cNvPr id="5" name="Picture 2">
            <a:extLst>
              <a:ext uri="{FF2B5EF4-FFF2-40B4-BE49-F238E27FC236}">
                <a16:creationId xmlns:a16="http://schemas.microsoft.com/office/drawing/2014/main" id="{60F67325-4AB3-B053-FCD2-AD659C563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V 形 5">
            <a:extLst>
              <a:ext uri="{FF2B5EF4-FFF2-40B4-BE49-F238E27FC236}">
                <a16:creationId xmlns:a16="http://schemas.microsoft.com/office/drawing/2014/main" id="{8961FC71-4C27-5A98-13BF-5E8F4FBB18F9}"/>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7" name="箭头: V 形 6">
            <a:extLst>
              <a:ext uri="{FF2B5EF4-FFF2-40B4-BE49-F238E27FC236}">
                <a16:creationId xmlns:a16="http://schemas.microsoft.com/office/drawing/2014/main" id="{AC36319E-9DCC-519B-0990-158358264A3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8" name="箭头: V 形 7">
            <a:extLst>
              <a:ext uri="{FF2B5EF4-FFF2-40B4-BE49-F238E27FC236}">
                <a16:creationId xmlns:a16="http://schemas.microsoft.com/office/drawing/2014/main" id="{0DB227FC-6D9F-CC6E-2503-35A3F3169BDE}"/>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A0226E31-FC45-81BD-3F6E-86E95CB12121}"/>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0" name="箭头: V 形 9">
            <a:extLst>
              <a:ext uri="{FF2B5EF4-FFF2-40B4-BE49-F238E27FC236}">
                <a16:creationId xmlns:a16="http://schemas.microsoft.com/office/drawing/2014/main" id="{821CA571-F264-DE8B-28C8-EAAB56B9FEA8}"/>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 A</a:t>
            </a:r>
            <a:endParaRPr lang="zh-CN" altLang="en-US" sz="1600" dirty="0">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93994527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8610"/>
          <a:stretch>
            <a:fillRect/>
          </a:stretch>
        </p:blipFill>
        <p:spPr>
          <a:xfrm>
            <a:off x="4018940" y="0"/>
            <a:ext cx="8173060" cy="1710861"/>
          </a:xfrm>
          <a:prstGeom prst="rect">
            <a:avLst/>
          </a:prstGeom>
        </p:spPr>
      </p:pic>
      <p:grpSp>
        <p:nvGrpSpPr>
          <p:cNvPr id="3" name="Group 3"/>
          <p:cNvGrpSpPr/>
          <p:nvPr/>
        </p:nvGrpSpPr>
        <p:grpSpPr>
          <a:xfrm rot="-10800000">
            <a:off x="-2518614" y="1584293"/>
            <a:ext cx="5037228" cy="2321604"/>
            <a:chOff x="0" y="0"/>
            <a:chExt cx="406400" cy="187305"/>
          </a:xfrm>
        </p:grpSpPr>
        <p:sp>
          <p:nvSpPr>
            <p:cNvPr id="4" name="Freeform 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5" name="TextBox 5"/>
            <p:cNvSpPr txBox="1"/>
            <p:nvPr/>
          </p:nvSpPr>
          <p:spPr>
            <a:xfrm>
              <a:off x="127000" y="-38100"/>
              <a:ext cx="558800" cy="647700"/>
            </a:xfrm>
            <a:prstGeom prst="rect">
              <a:avLst/>
            </a:prstGeom>
          </p:spPr>
          <p:txBody>
            <a:bodyPr lIns="33867" tIns="33867" rIns="33867" bIns="33867" rtlCol="0" anchor="ctr"/>
            <a:lstStyle/>
            <a:p>
              <a:pPr algn="ctr">
                <a:lnSpc>
                  <a:spcPts val="1400"/>
                </a:lnSpc>
              </a:pPr>
              <a:endParaRPr sz="1200"/>
            </a:p>
          </p:txBody>
        </p:sp>
      </p:grpSp>
      <p:grpSp>
        <p:nvGrpSpPr>
          <p:cNvPr id="6" name="Group 6"/>
          <p:cNvGrpSpPr/>
          <p:nvPr/>
        </p:nvGrpSpPr>
        <p:grpSpPr>
          <a:xfrm rot="-10800000">
            <a:off x="-2739957" y="0"/>
            <a:ext cx="8835957" cy="2247129"/>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sp>
        <p:sp>
          <p:nvSpPr>
            <p:cNvPr id="8" name="TextBox 8"/>
            <p:cNvSpPr txBox="1"/>
            <p:nvPr/>
          </p:nvSpPr>
          <p:spPr>
            <a:xfrm>
              <a:off x="127000" y="-38100"/>
              <a:ext cx="558800" cy="647700"/>
            </a:xfrm>
            <a:prstGeom prst="rect">
              <a:avLst/>
            </a:prstGeom>
          </p:spPr>
          <p:txBody>
            <a:bodyPr lIns="33867" tIns="33867" rIns="33867" bIns="33867" rtlCol="0" anchor="ctr"/>
            <a:lstStyle/>
            <a:p>
              <a:pPr algn="ctr">
                <a:lnSpc>
                  <a:spcPts val="1400"/>
                </a:lnSpc>
              </a:pPr>
              <a:endParaRPr sz="1200"/>
            </a:p>
          </p:txBody>
        </p:sp>
      </p:grpSp>
      <p:graphicFrame>
        <p:nvGraphicFramePr>
          <p:cNvPr id="9" name="Table 9"/>
          <p:cNvGraphicFramePr>
            <a:graphicFrameLocks noGrp="1"/>
          </p:cNvGraphicFramePr>
          <p:nvPr>
            <p:extLst>
              <p:ext uri="{D42A27DB-BD31-4B8C-83A1-F6EECF244321}">
                <p14:modId xmlns:p14="http://schemas.microsoft.com/office/powerpoint/2010/main" val="133908190"/>
              </p:ext>
            </p:extLst>
          </p:nvPr>
        </p:nvGraphicFramePr>
        <p:xfrm>
          <a:off x="2242258" y="2745094"/>
          <a:ext cx="6376809" cy="3646180"/>
        </p:xfrm>
        <a:graphic>
          <a:graphicData uri="http://schemas.openxmlformats.org/drawingml/2006/table">
            <a:tbl>
              <a:tblPr/>
              <a:tblGrid>
                <a:gridCol w="1717475">
                  <a:extLst>
                    <a:ext uri="{9D8B030D-6E8A-4147-A177-3AD203B41FA5}">
                      <a16:colId xmlns:a16="http://schemas.microsoft.com/office/drawing/2014/main" val="20000"/>
                    </a:ext>
                  </a:extLst>
                </a:gridCol>
                <a:gridCol w="4659334">
                  <a:extLst>
                    <a:ext uri="{9D8B030D-6E8A-4147-A177-3AD203B41FA5}">
                      <a16:colId xmlns:a16="http://schemas.microsoft.com/office/drawing/2014/main" val="20001"/>
                    </a:ext>
                  </a:extLst>
                </a:gridCol>
              </a:tblGrid>
              <a:tr h="529900">
                <a:tc>
                  <a:txBody>
                    <a:bodyPr/>
                    <a:lstStyle/>
                    <a:p>
                      <a:pPr algn="l">
                        <a:defRPr/>
                      </a:pPr>
                      <a:r>
                        <a:rPr lang="en-US" sz="2400" b="1" dirty="0">
                          <a:solidFill>
                            <a:srgbClr val="A20E20"/>
                          </a:solidFill>
                          <a:latin typeface="Apple Braille"/>
                        </a:rPr>
                        <a:t>1</a:t>
                      </a: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defRPr/>
                      </a:pPr>
                      <a:r>
                        <a:rPr lang="en-US" sz="2400" b="1" dirty="0">
                          <a:solidFill>
                            <a:srgbClr val="2A2E3A"/>
                          </a:solidFill>
                          <a:latin typeface="Apple Braille"/>
                        </a:rPr>
                        <a:t>B</a:t>
                      </a:r>
                      <a:r>
                        <a:rPr lang="en-US" altLang="zh-CN" sz="2400" b="1" dirty="0">
                          <a:solidFill>
                            <a:srgbClr val="2A2E3A"/>
                          </a:solidFill>
                          <a:latin typeface="Apple Braille"/>
                        </a:rPr>
                        <a:t>ackground + Outcome</a:t>
                      </a: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560008">
                <a:tc>
                  <a:txBody>
                    <a:bodyPr/>
                    <a:lstStyle/>
                    <a:p>
                      <a:pPr algn="l">
                        <a:defRPr/>
                      </a:pPr>
                      <a:r>
                        <a:rPr lang="en-US" sz="2400" b="1" dirty="0">
                          <a:solidFill>
                            <a:srgbClr val="A20E20"/>
                          </a:solidFill>
                          <a:latin typeface="Apple Braille"/>
                        </a:rPr>
                        <a:t>2</a:t>
                      </a: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defRPr/>
                      </a:pPr>
                      <a:r>
                        <a:rPr lang="en-US" sz="2400" b="1" dirty="0">
                          <a:solidFill>
                            <a:srgbClr val="2A2E3A"/>
                          </a:solidFill>
                          <a:latin typeface="Apple Braille"/>
                        </a:rPr>
                        <a:t>Data Description</a:t>
                      </a: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632267">
                <a:tc>
                  <a:txBody>
                    <a:bodyPr/>
                    <a:lstStyle/>
                    <a:p>
                      <a:pPr algn="l">
                        <a:defRPr/>
                      </a:pPr>
                      <a:r>
                        <a:rPr lang="en-US" sz="2400" b="1" dirty="0">
                          <a:solidFill>
                            <a:srgbClr val="A20E20"/>
                          </a:solidFill>
                          <a:latin typeface="Apple Braille"/>
                        </a:rPr>
                        <a:t>3</a:t>
                      </a: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defRPr/>
                      </a:pPr>
                      <a:r>
                        <a:rPr lang="en-US" sz="2400" b="1" dirty="0">
                          <a:solidFill>
                            <a:srgbClr val="2A2E3A"/>
                          </a:solidFill>
                          <a:latin typeface="Apple Braille"/>
                        </a:rPr>
                        <a:t>Model Construction</a:t>
                      </a: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590116">
                <a:tc>
                  <a:txBody>
                    <a:bodyPr/>
                    <a:lstStyle/>
                    <a:p>
                      <a:pPr algn="l">
                        <a:defRPr/>
                      </a:pPr>
                      <a:r>
                        <a:rPr lang="en-US" sz="2400" b="1" dirty="0">
                          <a:solidFill>
                            <a:srgbClr val="A20E20"/>
                          </a:solidFill>
                          <a:latin typeface="Apple Braille"/>
                        </a:rPr>
                        <a:t>4</a:t>
                      </a: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defRPr/>
                      </a:pPr>
                      <a:r>
                        <a:rPr lang="en-US" sz="2400" b="1" dirty="0">
                          <a:solidFill>
                            <a:srgbClr val="2A2E3A"/>
                          </a:solidFill>
                          <a:latin typeface="Apple Braille"/>
                        </a:rPr>
                        <a:t>Recommendation</a:t>
                      </a: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603659">
                <a:tc>
                  <a:txBody>
                    <a:bodyPr/>
                    <a:lstStyle/>
                    <a:p>
                      <a:pPr algn="l">
                        <a:defRPr/>
                      </a:pPr>
                      <a:r>
                        <a:rPr lang="en-US" sz="2400" b="1" dirty="0">
                          <a:solidFill>
                            <a:srgbClr val="A20E20"/>
                          </a:solidFill>
                          <a:latin typeface="Apple Braille"/>
                        </a:rPr>
                        <a:t>5</a:t>
                      </a: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defRPr/>
                      </a:pPr>
                      <a:r>
                        <a:rPr lang="en-US" sz="2400" b="1" kern="1200" dirty="0">
                          <a:solidFill>
                            <a:srgbClr val="2A2E3A"/>
                          </a:solidFill>
                          <a:latin typeface="Apple Braille"/>
                          <a:ea typeface="+mn-ea"/>
                          <a:cs typeface="+mn-cs"/>
                        </a:rPr>
                        <a:t>Q&amp;A</a:t>
                      </a: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4"/>
                  </a:ext>
                </a:extLst>
              </a:tr>
              <a:tr h="730230">
                <a:tc>
                  <a:txBody>
                    <a:bodyPr/>
                    <a:lstStyle/>
                    <a:p>
                      <a:pPr marL="0" algn="l" defTabSz="914400" rtl="0" eaLnBrk="1" latinLnBrk="0" hangingPunct="1">
                        <a:defRPr/>
                      </a:pPr>
                      <a:r>
                        <a:rPr lang="en-US" sz="2400" b="1" kern="1200" dirty="0">
                          <a:solidFill>
                            <a:srgbClr val="A20E20"/>
                          </a:solidFill>
                          <a:latin typeface="Apple Braille"/>
                          <a:ea typeface="+mn-ea"/>
                          <a:cs typeface="+mn-cs"/>
                        </a:rPr>
                        <a:t>6</a:t>
                      </a: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marL="0" algn="l" defTabSz="914400" rtl="0" eaLnBrk="1" latinLnBrk="0" hangingPunct="1">
                        <a:defRPr/>
                      </a:pPr>
                      <a:r>
                        <a:rPr lang="en-US" sz="2400" b="1" kern="1200" dirty="0">
                          <a:solidFill>
                            <a:srgbClr val="2A2E3A"/>
                          </a:solidFill>
                          <a:latin typeface="Apple Braille"/>
                          <a:ea typeface="+mn-ea"/>
                          <a:cs typeface="+mn-cs"/>
                        </a:rPr>
                        <a:t>Appendix</a:t>
                      </a:r>
                    </a:p>
                    <a:p>
                      <a:pPr algn="l">
                        <a:defRPr/>
                      </a:pPr>
                      <a:endParaRPr lang="en-US" sz="1000" b="1" dirty="0">
                        <a:latin typeface="Apple Braille"/>
                      </a:endParaRPr>
                    </a:p>
                  </a:txBody>
                  <a:tcPr marL="60960" marR="60960" marT="30480" marB="3048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3082838157"/>
                  </a:ext>
                </a:extLst>
              </a:tr>
            </a:tbl>
          </a:graphicData>
        </a:graphic>
      </p:graphicFrame>
      <p:sp>
        <p:nvSpPr>
          <p:cNvPr id="11" name="TextBox 11"/>
          <p:cNvSpPr txBox="1"/>
          <p:nvPr/>
        </p:nvSpPr>
        <p:spPr>
          <a:xfrm>
            <a:off x="685801" y="663575"/>
            <a:ext cx="3112915" cy="845809"/>
          </a:xfrm>
          <a:prstGeom prst="rect">
            <a:avLst/>
          </a:prstGeom>
        </p:spPr>
        <p:txBody>
          <a:bodyPr lIns="0" tIns="0" rIns="0" bIns="0" rtlCol="0" anchor="t">
            <a:spAutoFit/>
          </a:bodyPr>
          <a:lstStyle/>
          <a:p>
            <a:pPr algn="ctr">
              <a:lnSpc>
                <a:spcPts val="6800"/>
              </a:lnSpc>
            </a:pPr>
            <a:r>
              <a:rPr lang="en-US" sz="5666" dirty="0">
                <a:solidFill>
                  <a:srgbClr val="FFFFFF"/>
                </a:solidFill>
                <a:latin typeface="Apple Braille"/>
              </a:rPr>
              <a:t>Agenda</a:t>
            </a:r>
          </a:p>
        </p:txBody>
      </p:sp>
      <p:pic>
        <p:nvPicPr>
          <p:cNvPr id="15" name="Picture 2">
            <a:extLst>
              <a:ext uri="{FF2B5EF4-FFF2-40B4-BE49-F238E27FC236}">
                <a16:creationId xmlns:a16="http://schemas.microsoft.com/office/drawing/2014/main" id="{CA44D564-5931-0D41-2FBD-501AAED69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763" y="209701"/>
            <a:ext cx="9543995" cy="1594924"/>
            <a:chOff x="0" y="0"/>
            <a:chExt cx="13354426" cy="3189846"/>
          </a:xfrm>
        </p:grpSpPr>
        <p:sp>
          <p:nvSpPr>
            <p:cNvPr id="3" name="TextBox 3"/>
            <p:cNvSpPr txBox="1"/>
            <p:nvPr/>
          </p:nvSpPr>
          <p:spPr>
            <a:xfrm>
              <a:off x="0" y="0"/>
              <a:ext cx="13354426" cy="1646603"/>
            </a:xfrm>
            <a:prstGeom prst="rect">
              <a:avLst/>
            </a:prstGeom>
          </p:spPr>
          <p:txBody>
            <a:bodyPr lIns="0" tIns="0" rIns="0" bIns="0" rtlCol="0" anchor="t">
              <a:spAutoFit/>
            </a:bodyPr>
            <a:lstStyle/>
            <a:p>
              <a:pPr>
                <a:lnSpc>
                  <a:spcPts val="6800"/>
                </a:lnSpc>
              </a:pPr>
              <a:r>
                <a:rPr lang="en-US" sz="5000" b="1" dirty="0">
                  <a:solidFill>
                    <a:srgbClr val="A20E20"/>
                  </a:solidFill>
                  <a:latin typeface="Apple Braille"/>
                </a:rPr>
                <a:t>Bass Model - Weekly</a:t>
              </a:r>
            </a:p>
          </p:txBody>
        </p:sp>
        <p:sp>
          <p:nvSpPr>
            <p:cNvPr id="4" name="TextBox 4"/>
            <p:cNvSpPr txBox="1"/>
            <p:nvPr/>
          </p:nvSpPr>
          <p:spPr>
            <a:xfrm>
              <a:off x="0" y="1600181"/>
              <a:ext cx="13354426" cy="1589665"/>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The most accurate among US bass models</a:t>
              </a:r>
            </a:p>
            <a:p>
              <a:pPr>
                <a:lnSpc>
                  <a:spcPts val="3173"/>
                </a:lnSpc>
              </a:pPr>
              <a:r>
                <a:rPr lang="en-US" sz="2266" dirty="0">
                  <a:solidFill>
                    <a:srgbClr val="2A2E3A"/>
                  </a:solidFill>
                  <a:latin typeface="Apple Braille"/>
                </a:rPr>
                <a:t> </a:t>
              </a:r>
            </a:p>
          </p:txBody>
        </p:sp>
      </p:grpSp>
      <p:grpSp>
        <p:nvGrpSpPr>
          <p:cNvPr id="40" name="Group 40"/>
          <p:cNvGrpSpPr/>
          <p:nvPr/>
        </p:nvGrpSpPr>
        <p:grpSpPr>
          <a:xfrm>
            <a:off x="7058544" y="1804625"/>
            <a:ext cx="4454006" cy="4206992"/>
            <a:chOff x="-2" y="159507"/>
            <a:chExt cx="8908012" cy="7339172"/>
          </a:xfrm>
        </p:grpSpPr>
        <p:sp>
          <p:nvSpPr>
            <p:cNvPr id="41" name="TextBox 41"/>
            <p:cNvSpPr txBox="1"/>
            <p:nvPr/>
          </p:nvSpPr>
          <p:spPr>
            <a:xfrm>
              <a:off x="0" y="766160"/>
              <a:ext cx="8908010" cy="604038"/>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2055; 2615; 2015; 2339</a:t>
              </a:r>
            </a:p>
          </p:txBody>
        </p:sp>
        <p:sp>
          <p:nvSpPr>
            <p:cNvPr id="42" name="TextBox 42"/>
            <p:cNvSpPr txBox="1"/>
            <p:nvPr/>
          </p:nvSpPr>
          <p:spPr>
            <a:xfrm>
              <a:off x="-2" y="159507"/>
              <a:ext cx="8908010" cy="479827"/>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Red Line: Actual Death</a:t>
              </a:r>
            </a:p>
          </p:txBody>
        </p:sp>
        <p:sp>
          <p:nvSpPr>
            <p:cNvPr id="43" name="AutoShape 43"/>
            <p:cNvSpPr/>
            <p:nvPr/>
          </p:nvSpPr>
          <p:spPr>
            <a:xfrm>
              <a:off x="0" y="1902423"/>
              <a:ext cx="8656320" cy="0"/>
            </a:xfrm>
            <a:prstGeom prst="line">
              <a:avLst/>
            </a:prstGeom>
            <a:ln w="12700" cap="flat">
              <a:solidFill>
                <a:srgbClr val="2A2E3A"/>
              </a:solidFill>
              <a:prstDash val="solid"/>
              <a:headEnd type="none" w="sm" len="sm"/>
              <a:tailEnd type="none" w="sm" len="sm"/>
            </a:ln>
          </p:spPr>
        </p:sp>
        <p:sp>
          <p:nvSpPr>
            <p:cNvPr id="44" name="AutoShape 44"/>
            <p:cNvSpPr/>
            <p:nvPr/>
          </p:nvSpPr>
          <p:spPr>
            <a:xfrm>
              <a:off x="0" y="3981373"/>
              <a:ext cx="8656320" cy="0"/>
            </a:xfrm>
            <a:prstGeom prst="line">
              <a:avLst/>
            </a:prstGeom>
            <a:ln w="12700" cap="flat">
              <a:solidFill>
                <a:srgbClr val="2A2E3A"/>
              </a:solidFill>
              <a:prstDash val="solid"/>
              <a:headEnd type="none" w="sm" len="sm"/>
              <a:tailEnd type="none" w="sm" len="sm"/>
            </a:ln>
          </p:spPr>
        </p:sp>
        <p:sp>
          <p:nvSpPr>
            <p:cNvPr id="45" name="TextBox 45"/>
            <p:cNvSpPr txBox="1"/>
            <p:nvPr/>
          </p:nvSpPr>
          <p:spPr>
            <a:xfrm>
              <a:off x="0" y="2950526"/>
              <a:ext cx="8908010" cy="604038"/>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2948; 2800; 2728; 2657</a:t>
              </a:r>
            </a:p>
          </p:txBody>
        </p:sp>
        <p:sp>
          <p:nvSpPr>
            <p:cNvPr id="46" name="TextBox 46"/>
            <p:cNvSpPr txBox="1"/>
            <p:nvPr/>
          </p:nvSpPr>
          <p:spPr>
            <a:xfrm>
              <a:off x="0" y="2292562"/>
              <a:ext cx="8908010" cy="479826"/>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Blue Bar: Predicted Death in those three weeks</a:t>
              </a:r>
            </a:p>
          </p:txBody>
        </p:sp>
        <p:sp>
          <p:nvSpPr>
            <p:cNvPr id="47" name="TextBox 47"/>
            <p:cNvSpPr txBox="1"/>
            <p:nvPr/>
          </p:nvSpPr>
          <p:spPr>
            <a:xfrm>
              <a:off x="-2" y="5021353"/>
              <a:ext cx="8908010" cy="2477326"/>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645</a:t>
              </a:r>
            </a:p>
            <a:p>
              <a:pPr>
                <a:lnSpc>
                  <a:spcPts val="2719"/>
                </a:lnSpc>
                <a:spcBef>
                  <a:spcPct val="0"/>
                </a:spcBef>
              </a:pPr>
              <a:r>
                <a:rPr lang="en-US" sz="2266" dirty="0">
                  <a:solidFill>
                    <a:srgbClr val="2A2E3A"/>
                  </a:solidFill>
                  <a:latin typeface="Apple Braille"/>
                </a:rPr>
                <a:t>Having Weekly level in bass model approaching total death in the U.S. is the most accurate</a:t>
              </a:r>
            </a:p>
          </p:txBody>
        </p:sp>
        <p:sp>
          <p:nvSpPr>
            <p:cNvPr id="48" name="TextBox 48"/>
            <p:cNvSpPr txBox="1"/>
            <p:nvPr/>
          </p:nvSpPr>
          <p:spPr>
            <a:xfrm>
              <a:off x="0" y="4346452"/>
              <a:ext cx="8908010" cy="475280"/>
            </a:xfrm>
            <a:prstGeom prst="rect">
              <a:avLst/>
            </a:prstGeom>
          </p:spPr>
          <p:txBody>
            <a:bodyPr lIns="0" tIns="0" rIns="0" bIns="0" rtlCol="0" anchor="t">
              <a:spAutoFit/>
            </a:bodyPr>
            <a:lstStyle/>
            <a:p>
              <a:pPr>
                <a:lnSpc>
                  <a:spcPts val="2239"/>
                </a:lnSpc>
              </a:pPr>
              <a:r>
                <a:rPr lang="en-US" altLang="zh-CN" sz="1600" dirty="0">
                  <a:solidFill>
                    <a:srgbClr val="2A2E3A"/>
                  </a:solidFill>
                  <a:latin typeface="Apple Braille"/>
                </a:rPr>
                <a:t>Difference between test and validation</a:t>
              </a:r>
              <a:endParaRPr lang="en-US" sz="1600" dirty="0">
                <a:solidFill>
                  <a:srgbClr val="2A2E3A"/>
                </a:solidFill>
                <a:latin typeface="Apple Braille"/>
              </a:endParaRPr>
            </a:p>
          </p:txBody>
        </p:sp>
      </p:grpSp>
      <p:sp>
        <p:nvSpPr>
          <p:cNvPr id="59" name="Rectangle 58">
            <a:extLst>
              <a:ext uri="{FF2B5EF4-FFF2-40B4-BE49-F238E27FC236}">
                <a16:creationId xmlns:a16="http://schemas.microsoft.com/office/drawing/2014/main" id="{97207AE2-480B-CEEE-5F59-AF329D0DF65E}"/>
              </a:ext>
            </a:extLst>
          </p:cNvPr>
          <p:cNvSpPr/>
          <p:nvPr/>
        </p:nvSpPr>
        <p:spPr>
          <a:xfrm>
            <a:off x="3069735" y="4828131"/>
            <a:ext cx="864296" cy="871945"/>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ple Braille"/>
            </a:endParaRPr>
          </a:p>
        </p:txBody>
      </p:sp>
      <p:cxnSp>
        <p:nvCxnSpPr>
          <p:cNvPr id="61" name="Straight Arrow Connector 60">
            <a:extLst>
              <a:ext uri="{FF2B5EF4-FFF2-40B4-BE49-F238E27FC236}">
                <a16:creationId xmlns:a16="http://schemas.microsoft.com/office/drawing/2014/main" id="{B64698B3-314F-F893-AB48-2E640A9449C9}"/>
              </a:ext>
            </a:extLst>
          </p:cNvPr>
          <p:cNvCxnSpPr/>
          <p:nvPr/>
        </p:nvCxnSpPr>
        <p:spPr>
          <a:xfrm flipH="1">
            <a:off x="3721088" y="3697800"/>
            <a:ext cx="425885" cy="105724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058E036-4C7F-F998-2410-CCA21837C150}"/>
              </a:ext>
            </a:extLst>
          </p:cNvPr>
          <p:cNvPicPr>
            <a:picLocks noChangeAspect="1"/>
          </p:cNvPicPr>
          <p:nvPr/>
        </p:nvPicPr>
        <p:blipFill>
          <a:blip r:embed="rId2"/>
          <a:stretch>
            <a:fillRect/>
          </a:stretch>
        </p:blipFill>
        <p:spPr>
          <a:xfrm>
            <a:off x="525763" y="1563786"/>
            <a:ext cx="6147116" cy="4699242"/>
          </a:xfrm>
          <a:prstGeom prst="rect">
            <a:avLst/>
          </a:prstGeom>
        </p:spPr>
      </p:pic>
      <p:sp>
        <p:nvSpPr>
          <p:cNvPr id="9" name="Oval 8">
            <a:extLst>
              <a:ext uri="{FF2B5EF4-FFF2-40B4-BE49-F238E27FC236}">
                <a16:creationId xmlns:a16="http://schemas.microsoft.com/office/drawing/2014/main" id="{021DB49C-F9C0-E1B9-36C9-140A38C35FE0}"/>
              </a:ext>
            </a:extLst>
          </p:cNvPr>
          <p:cNvSpPr/>
          <p:nvPr/>
        </p:nvSpPr>
        <p:spPr>
          <a:xfrm>
            <a:off x="2424343" y="2637563"/>
            <a:ext cx="1683173" cy="1365250"/>
          </a:xfrm>
          <a:custGeom>
            <a:avLst/>
            <a:gdLst>
              <a:gd name="connsiteX0" fmla="*/ 0 w 1683173"/>
              <a:gd name="connsiteY0" fmla="*/ 682625 h 1365250"/>
              <a:gd name="connsiteX1" fmla="*/ 841587 w 1683173"/>
              <a:gd name="connsiteY1" fmla="*/ 0 h 1365250"/>
              <a:gd name="connsiteX2" fmla="*/ 1683174 w 1683173"/>
              <a:gd name="connsiteY2" fmla="*/ 682625 h 1365250"/>
              <a:gd name="connsiteX3" fmla="*/ 841587 w 1683173"/>
              <a:gd name="connsiteY3" fmla="*/ 1365250 h 1365250"/>
              <a:gd name="connsiteX4" fmla="*/ 0 w 1683173"/>
              <a:gd name="connsiteY4" fmla="*/ 682625 h 136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173" h="1365250" extrusionOk="0">
                <a:moveTo>
                  <a:pt x="0" y="682625"/>
                </a:moveTo>
                <a:cubicBezTo>
                  <a:pt x="-33561" y="307058"/>
                  <a:pt x="412553" y="35160"/>
                  <a:pt x="841587" y="0"/>
                </a:cubicBezTo>
                <a:cubicBezTo>
                  <a:pt x="1330886" y="50289"/>
                  <a:pt x="1684620" y="349741"/>
                  <a:pt x="1683174" y="682625"/>
                </a:cubicBezTo>
                <a:cubicBezTo>
                  <a:pt x="1648211" y="1006879"/>
                  <a:pt x="1311073" y="1370920"/>
                  <a:pt x="841587" y="1365250"/>
                </a:cubicBezTo>
                <a:cubicBezTo>
                  <a:pt x="387247" y="1326359"/>
                  <a:pt x="15709" y="1088917"/>
                  <a:pt x="0" y="682625"/>
                </a:cubicBezTo>
                <a:close/>
              </a:path>
            </a:pathLst>
          </a:custGeom>
          <a:noFill/>
          <a:ln w="38100">
            <a:solidFill>
              <a:schemeClr val="accent6"/>
            </a:solidFill>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ple Braille"/>
            </a:endParaRPr>
          </a:p>
        </p:txBody>
      </p:sp>
      <p:pic>
        <p:nvPicPr>
          <p:cNvPr id="5" name="Picture 2">
            <a:extLst>
              <a:ext uri="{FF2B5EF4-FFF2-40B4-BE49-F238E27FC236}">
                <a16:creationId xmlns:a16="http://schemas.microsoft.com/office/drawing/2014/main" id="{495E8692-4336-ECD0-02F0-98DEBD336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V 形 5">
            <a:extLst>
              <a:ext uri="{FF2B5EF4-FFF2-40B4-BE49-F238E27FC236}">
                <a16:creationId xmlns:a16="http://schemas.microsoft.com/office/drawing/2014/main" id="{00B2E48B-5388-9E12-0F35-3F3A544679CB}"/>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7" name="箭头: V 形 6">
            <a:extLst>
              <a:ext uri="{FF2B5EF4-FFF2-40B4-BE49-F238E27FC236}">
                <a16:creationId xmlns:a16="http://schemas.microsoft.com/office/drawing/2014/main" id="{5BDFCEB9-3314-AA30-C324-201FCB07DF01}"/>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0" name="箭头: V 形 9">
            <a:extLst>
              <a:ext uri="{FF2B5EF4-FFF2-40B4-BE49-F238E27FC236}">
                <a16:creationId xmlns:a16="http://schemas.microsoft.com/office/drawing/2014/main" id="{FF0753FF-BDAA-792A-B691-B2B60E972637}"/>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1" name="箭头: V 形 10">
            <a:extLst>
              <a:ext uri="{FF2B5EF4-FFF2-40B4-BE49-F238E27FC236}">
                <a16:creationId xmlns:a16="http://schemas.microsoft.com/office/drawing/2014/main" id="{C7D270B3-4D91-E43F-8967-59FC64F74116}"/>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2" name="箭头: V 形 11">
            <a:extLst>
              <a:ext uri="{FF2B5EF4-FFF2-40B4-BE49-F238E27FC236}">
                <a16:creationId xmlns:a16="http://schemas.microsoft.com/office/drawing/2014/main" id="{E3B8C423-CE7A-AB28-C688-149503392540}"/>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 A</a:t>
            </a:r>
            <a:endParaRPr lang="zh-CN" altLang="en-US" sz="1600" dirty="0">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12284561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03224" y="-278775"/>
            <a:ext cx="12351085" cy="2656601"/>
            <a:chOff x="0" y="0"/>
            <a:chExt cx="1610883" cy="346486"/>
          </a:xfrm>
        </p:grpSpPr>
        <p:sp>
          <p:nvSpPr>
            <p:cNvPr id="3" name="Freeform 3"/>
            <p:cNvSpPr/>
            <p:nvPr/>
          </p:nvSpPr>
          <p:spPr>
            <a:xfrm>
              <a:off x="0" y="0"/>
              <a:ext cx="1610883" cy="346486"/>
            </a:xfrm>
            <a:custGeom>
              <a:avLst/>
              <a:gdLst/>
              <a:ahLst/>
              <a:cxnLst/>
              <a:rect l="l" t="t" r="r" b="b"/>
              <a:pathLst>
                <a:path w="1610883" h="346486">
                  <a:moveTo>
                    <a:pt x="203200" y="0"/>
                  </a:moveTo>
                  <a:lnTo>
                    <a:pt x="1407683" y="0"/>
                  </a:lnTo>
                  <a:lnTo>
                    <a:pt x="1610883" y="346486"/>
                  </a:lnTo>
                  <a:lnTo>
                    <a:pt x="0" y="346486"/>
                  </a:lnTo>
                  <a:lnTo>
                    <a:pt x="203200" y="0"/>
                  </a:lnTo>
                  <a:close/>
                </a:path>
              </a:pathLst>
            </a:custGeom>
            <a:solidFill>
              <a:srgbClr val="E4E4E4"/>
            </a:solidFill>
          </p:spPr>
          <p:txBody>
            <a:bodyPr/>
            <a:lstStyle/>
            <a:p>
              <a:endParaRPr lang="zh-CN" altLang="en-US"/>
            </a:p>
          </p:txBody>
        </p:sp>
        <p:sp>
          <p:nvSpPr>
            <p:cNvPr id="4" name="TextBox 4"/>
            <p:cNvSpPr txBox="1"/>
            <p:nvPr/>
          </p:nvSpPr>
          <p:spPr>
            <a:xfrm>
              <a:off x="127000" y="-38100"/>
              <a:ext cx="558800" cy="647700"/>
            </a:xfrm>
            <a:prstGeom prst="rect">
              <a:avLst/>
            </a:prstGeom>
          </p:spPr>
          <p:txBody>
            <a:bodyPr lIns="33867" tIns="33867" rIns="33867" bIns="33867" rtlCol="0" anchor="ctr"/>
            <a:lstStyle/>
            <a:p>
              <a:pPr algn="ctr">
                <a:lnSpc>
                  <a:spcPts val="1400"/>
                </a:lnSpc>
              </a:pPr>
              <a:endParaRPr sz="1200"/>
            </a:p>
          </p:txBody>
        </p:sp>
      </p:grpSp>
      <p:grpSp>
        <p:nvGrpSpPr>
          <p:cNvPr id="10" name="Group 10"/>
          <p:cNvGrpSpPr/>
          <p:nvPr/>
        </p:nvGrpSpPr>
        <p:grpSpPr>
          <a:xfrm>
            <a:off x="685800" y="535239"/>
            <a:ext cx="8921750" cy="1341659"/>
            <a:chOff x="0" y="0"/>
            <a:chExt cx="15493593" cy="2683317"/>
          </a:xfrm>
        </p:grpSpPr>
        <p:sp>
          <p:nvSpPr>
            <p:cNvPr id="11" name="TextBox 11"/>
            <p:cNvSpPr txBox="1"/>
            <p:nvPr/>
          </p:nvSpPr>
          <p:spPr>
            <a:xfrm>
              <a:off x="0" y="0"/>
              <a:ext cx="15493593" cy="1691617"/>
            </a:xfrm>
            <a:prstGeom prst="rect">
              <a:avLst/>
            </a:prstGeom>
          </p:spPr>
          <p:txBody>
            <a:bodyPr lIns="0" tIns="0" rIns="0" bIns="0" rtlCol="0" anchor="t">
              <a:spAutoFit/>
            </a:bodyPr>
            <a:lstStyle/>
            <a:p>
              <a:pPr>
                <a:lnSpc>
                  <a:spcPts val="6800"/>
                </a:lnSpc>
              </a:pPr>
              <a:r>
                <a:rPr lang="en-US" sz="5666" b="1" dirty="0">
                  <a:solidFill>
                    <a:srgbClr val="A20E20"/>
                  </a:solidFill>
                  <a:latin typeface="Apple Braille"/>
                </a:rPr>
                <a:t>Bass Model Prediction </a:t>
              </a:r>
            </a:p>
          </p:txBody>
        </p:sp>
        <p:sp>
          <p:nvSpPr>
            <p:cNvPr id="12" name="TextBox 12"/>
            <p:cNvSpPr txBox="1"/>
            <p:nvPr/>
          </p:nvSpPr>
          <p:spPr>
            <a:xfrm>
              <a:off x="0" y="1914389"/>
              <a:ext cx="15493593"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All bass models predict that in 2025 COVID-19 death would fade out</a:t>
              </a:r>
            </a:p>
          </p:txBody>
        </p:sp>
      </p:grpSp>
      <p:graphicFrame>
        <p:nvGraphicFramePr>
          <p:cNvPr id="13" name="Table 13"/>
          <p:cNvGraphicFramePr>
            <a:graphicFrameLocks noGrp="1"/>
          </p:cNvGraphicFramePr>
          <p:nvPr>
            <p:extLst>
              <p:ext uri="{D42A27DB-BD31-4B8C-83A1-F6EECF244321}">
                <p14:modId xmlns:p14="http://schemas.microsoft.com/office/powerpoint/2010/main" val="2313306391"/>
              </p:ext>
            </p:extLst>
          </p:nvPr>
        </p:nvGraphicFramePr>
        <p:xfrm>
          <a:off x="685800" y="3429000"/>
          <a:ext cx="10826753" cy="2451076"/>
        </p:xfrm>
        <a:graphic>
          <a:graphicData uri="http://schemas.openxmlformats.org/drawingml/2006/table">
            <a:tbl>
              <a:tblPr/>
              <a:tblGrid>
                <a:gridCol w="1546679">
                  <a:extLst>
                    <a:ext uri="{9D8B030D-6E8A-4147-A177-3AD203B41FA5}">
                      <a16:colId xmlns:a16="http://schemas.microsoft.com/office/drawing/2014/main" val="20000"/>
                    </a:ext>
                  </a:extLst>
                </a:gridCol>
                <a:gridCol w="1546679">
                  <a:extLst>
                    <a:ext uri="{9D8B030D-6E8A-4147-A177-3AD203B41FA5}">
                      <a16:colId xmlns:a16="http://schemas.microsoft.com/office/drawing/2014/main" val="20001"/>
                    </a:ext>
                  </a:extLst>
                </a:gridCol>
                <a:gridCol w="1546679">
                  <a:extLst>
                    <a:ext uri="{9D8B030D-6E8A-4147-A177-3AD203B41FA5}">
                      <a16:colId xmlns:a16="http://schemas.microsoft.com/office/drawing/2014/main" val="20002"/>
                    </a:ext>
                  </a:extLst>
                </a:gridCol>
                <a:gridCol w="1546679">
                  <a:extLst>
                    <a:ext uri="{9D8B030D-6E8A-4147-A177-3AD203B41FA5}">
                      <a16:colId xmlns:a16="http://schemas.microsoft.com/office/drawing/2014/main" val="20003"/>
                    </a:ext>
                  </a:extLst>
                </a:gridCol>
                <a:gridCol w="1546679">
                  <a:extLst>
                    <a:ext uri="{9D8B030D-6E8A-4147-A177-3AD203B41FA5}">
                      <a16:colId xmlns:a16="http://schemas.microsoft.com/office/drawing/2014/main" val="3333387093"/>
                    </a:ext>
                  </a:extLst>
                </a:gridCol>
                <a:gridCol w="1546679">
                  <a:extLst>
                    <a:ext uri="{9D8B030D-6E8A-4147-A177-3AD203B41FA5}">
                      <a16:colId xmlns:a16="http://schemas.microsoft.com/office/drawing/2014/main" val="2376898954"/>
                    </a:ext>
                  </a:extLst>
                </a:gridCol>
                <a:gridCol w="1546679">
                  <a:extLst>
                    <a:ext uri="{9D8B030D-6E8A-4147-A177-3AD203B41FA5}">
                      <a16:colId xmlns:a16="http://schemas.microsoft.com/office/drawing/2014/main" val="3876204446"/>
                    </a:ext>
                  </a:extLst>
                </a:gridCol>
              </a:tblGrid>
              <a:tr h="670096">
                <a:tc>
                  <a:txBody>
                    <a:bodyPr/>
                    <a:lstStyle/>
                    <a:p>
                      <a:pPr algn="l">
                        <a:defRPr/>
                      </a:pPr>
                      <a:endParaRPr lang="en-US" sz="700" dirty="0">
                        <a:latin typeface="Apple Braille"/>
                      </a:endParaRPr>
                    </a:p>
                  </a:txBody>
                  <a:tcPr marL="60960" marR="60960" marT="30480" marB="30480">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l">
                        <a:defRPr/>
                      </a:pPr>
                      <a:r>
                        <a:rPr lang="en-US" sz="1400" dirty="0">
                          <a:solidFill>
                            <a:srgbClr val="FFFFFF"/>
                          </a:solidFill>
                          <a:latin typeface="Apple Braille"/>
                        </a:rPr>
                        <a:t>12/17/2022</a:t>
                      </a:r>
                      <a:endParaRPr lang="en-US" sz="800" dirty="0">
                        <a:latin typeface="Apple Braille"/>
                      </a:endParaRP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8223B"/>
                    </a:solidFill>
                  </a:tcPr>
                </a:tc>
                <a:tc>
                  <a:txBody>
                    <a:bodyPr/>
                    <a:lstStyle/>
                    <a:p>
                      <a:pPr algn="l">
                        <a:defRPr/>
                      </a:pPr>
                      <a:r>
                        <a:rPr lang="en-US" sz="1400" dirty="0">
                          <a:solidFill>
                            <a:srgbClr val="FFFFFF"/>
                          </a:solidFill>
                          <a:latin typeface="Apple Braille"/>
                        </a:rPr>
                        <a:t>12/17/2022-12/23/2022</a:t>
                      </a:r>
                      <a:endParaRPr lang="en-US" sz="800" dirty="0">
                        <a:latin typeface="Apple Braille"/>
                      </a:endParaRP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8223B"/>
                    </a:solidFill>
                  </a:tcPr>
                </a:tc>
                <a:tc>
                  <a:txBody>
                    <a:bodyPr/>
                    <a:lstStyle/>
                    <a:p>
                      <a:pPr algn="l">
                        <a:defRPr/>
                      </a:pPr>
                      <a:r>
                        <a:rPr lang="en-US" sz="1400" dirty="0">
                          <a:solidFill>
                            <a:srgbClr val="FFFFFF"/>
                          </a:solidFill>
                          <a:latin typeface="Apple Braille"/>
                        </a:rPr>
                        <a:t>December 2022</a:t>
                      </a:r>
                      <a:endParaRPr lang="en-US" sz="800" dirty="0">
                        <a:latin typeface="Apple Braille"/>
                      </a:endParaRP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8223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rgbClr val="FFFFFF"/>
                          </a:solidFill>
                          <a:latin typeface="Apple Braille"/>
                          <a:ea typeface="+mn-ea"/>
                          <a:cs typeface="+mn-cs"/>
                        </a:rPr>
                        <a:t>2023</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8223B"/>
                    </a:solidFill>
                  </a:tcPr>
                </a:tc>
                <a:tc>
                  <a:txBody>
                    <a:bodyPr/>
                    <a:lstStyle/>
                    <a:p>
                      <a:pPr algn="l">
                        <a:defRPr/>
                      </a:pPr>
                      <a:r>
                        <a:rPr lang="en-US" sz="1400" kern="1200" dirty="0">
                          <a:solidFill>
                            <a:srgbClr val="FFFFFF"/>
                          </a:solidFill>
                          <a:latin typeface="Apple Braille"/>
                          <a:ea typeface="+mn-ea"/>
                          <a:cs typeface="+mn-cs"/>
                        </a:rPr>
                        <a:t>2024</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8223B"/>
                    </a:solidFill>
                  </a:tcPr>
                </a:tc>
                <a:tc>
                  <a:txBody>
                    <a:bodyPr/>
                    <a:lstStyle/>
                    <a:p>
                      <a:pPr algn="l">
                        <a:defRPr/>
                      </a:pPr>
                      <a:r>
                        <a:rPr lang="en-US" sz="1400" kern="1200" dirty="0">
                          <a:solidFill>
                            <a:srgbClr val="FFFFFF"/>
                          </a:solidFill>
                          <a:latin typeface="Apple Braille"/>
                          <a:ea typeface="+mn-ea"/>
                          <a:cs typeface="+mn-cs"/>
                        </a:rPr>
                        <a:t>2025</a:t>
                      </a:r>
                    </a:p>
                  </a:txBody>
                  <a:tcPr marL="60960" marR="60960" marT="30480" marB="30480">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8223B"/>
                    </a:solidFill>
                  </a:tcPr>
                </a:tc>
                <a:extLst>
                  <a:ext uri="{0D108BD9-81ED-4DB2-BD59-A6C34878D82A}">
                    <a16:rowId xmlns:a16="http://schemas.microsoft.com/office/drawing/2014/main" val="10000"/>
                  </a:ext>
                </a:extLst>
              </a:tr>
              <a:tr h="593660">
                <a:tc>
                  <a:txBody>
                    <a:bodyPr/>
                    <a:lstStyle/>
                    <a:p>
                      <a:pPr algn="l">
                        <a:defRPr/>
                      </a:pPr>
                      <a:r>
                        <a:rPr lang="en-US" sz="1400" dirty="0">
                          <a:solidFill>
                            <a:srgbClr val="2A2E3A"/>
                          </a:solidFill>
                          <a:latin typeface="Apple Braille"/>
                        </a:rPr>
                        <a:t>Daily Bass Model Prediction</a:t>
                      </a:r>
                      <a:endParaRPr lang="en-US" sz="800" dirty="0">
                        <a:latin typeface="Apple Braille"/>
                      </a:endParaRPr>
                    </a:p>
                  </a:txBody>
                  <a:tcPr marL="60960" marR="60960" marT="30480" marB="30480">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l">
                        <a:defRPr/>
                      </a:pPr>
                      <a:r>
                        <a:rPr lang="en-US" sz="1600" kern="1200" dirty="0">
                          <a:solidFill>
                            <a:srgbClr val="2A2E3A"/>
                          </a:solidFill>
                          <a:latin typeface="Apple Braille"/>
                          <a:ea typeface="+mn-ea"/>
                          <a:cs typeface="+mn-cs"/>
                        </a:rPr>
                        <a:t>333</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l">
                        <a:defRPr/>
                      </a:pPr>
                      <a:r>
                        <a:rPr lang="en-US" sz="1600" kern="1200" dirty="0">
                          <a:solidFill>
                            <a:srgbClr val="2A2E3A"/>
                          </a:solidFill>
                          <a:latin typeface="Apple Braille"/>
                          <a:ea typeface="+mn-ea"/>
                          <a:cs typeface="+mn-cs"/>
                        </a:rPr>
                        <a:t>2305</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l">
                        <a:defRPr/>
                      </a:pPr>
                      <a:r>
                        <a:rPr lang="en-US" sz="1600" kern="1200" dirty="0">
                          <a:solidFill>
                            <a:srgbClr val="2A2E3A"/>
                          </a:solidFill>
                          <a:latin typeface="Apple Braille"/>
                          <a:ea typeface="+mn-ea"/>
                          <a:cs typeface="+mn-cs"/>
                        </a:rPr>
                        <a:t>10373</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l">
                        <a:defRPr/>
                      </a:pPr>
                      <a:r>
                        <a:rPr lang="en-US" sz="1600" kern="1200" dirty="0">
                          <a:solidFill>
                            <a:srgbClr val="2A2E3A"/>
                          </a:solidFill>
                          <a:latin typeface="Apple Braille"/>
                          <a:ea typeface="+mn-ea"/>
                          <a:cs typeface="+mn-cs"/>
                        </a:rPr>
                        <a:t>59074</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l">
                        <a:defRPr/>
                      </a:pPr>
                      <a:r>
                        <a:rPr lang="en-US" sz="1600" kern="1200" dirty="0">
                          <a:solidFill>
                            <a:srgbClr val="2A2E3A"/>
                          </a:solidFill>
                          <a:latin typeface="Apple Braille"/>
                          <a:ea typeface="+mn-ea"/>
                          <a:cs typeface="+mn-cs"/>
                        </a:rPr>
                        <a:t>12129</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l">
                        <a:defRPr/>
                      </a:pPr>
                      <a:r>
                        <a:rPr lang="en-US" sz="1600" kern="1200" dirty="0">
                          <a:solidFill>
                            <a:srgbClr val="2A2E3A"/>
                          </a:solidFill>
                          <a:latin typeface="Apple Braille"/>
                          <a:ea typeface="+mn-ea"/>
                          <a:cs typeface="+mn-cs"/>
                        </a:rPr>
                        <a:t>2374</a:t>
                      </a:r>
                    </a:p>
                  </a:txBody>
                  <a:tcPr marL="60960" marR="60960" marT="30480" marB="30480">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93660">
                <a:tc>
                  <a:txBody>
                    <a:bodyPr/>
                    <a:lstStyle/>
                    <a:p>
                      <a:pPr algn="l">
                        <a:defRPr/>
                      </a:pPr>
                      <a:r>
                        <a:rPr lang="en-US" sz="1400" kern="1200" dirty="0">
                          <a:solidFill>
                            <a:srgbClr val="2A2E3A"/>
                          </a:solidFill>
                          <a:latin typeface="Apple Braille"/>
                          <a:ea typeface="+mn-ea"/>
                          <a:cs typeface="+mn-cs"/>
                        </a:rPr>
                        <a:t>Weekly Bass Model Prediction</a:t>
                      </a:r>
                    </a:p>
                  </a:txBody>
                  <a:tcPr marL="60960" marR="60960" marT="30480" marB="30480">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endParaRPr lang="en-US" sz="1600" kern="1200" dirty="0">
                        <a:solidFill>
                          <a:srgbClr val="2A2E3A"/>
                        </a:solidFill>
                        <a:latin typeface="Apple Braille"/>
                        <a:ea typeface="+mn-ea"/>
                        <a:cs typeface="+mn-cs"/>
                      </a:endParaRP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solidFill>
                      <a:srgbClr val="FFFFFF"/>
                    </a:solidFill>
                  </a:tcPr>
                </a:tc>
                <a:tc>
                  <a:txBody>
                    <a:bodyPr/>
                    <a:lstStyle/>
                    <a:p>
                      <a:r>
                        <a:rPr lang="en-US" sz="1600" kern="1200" dirty="0">
                          <a:solidFill>
                            <a:srgbClr val="2A2E3A"/>
                          </a:solidFill>
                          <a:latin typeface="Apple Braille"/>
                          <a:ea typeface="+mn-ea"/>
                          <a:cs typeface="+mn-cs"/>
                        </a:rPr>
                        <a:t>2455</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r>
                        <a:rPr lang="en-US" sz="1600" kern="1200" dirty="0">
                          <a:solidFill>
                            <a:srgbClr val="2A2E3A"/>
                          </a:solidFill>
                          <a:latin typeface="Apple Braille"/>
                          <a:ea typeface="+mn-ea"/>
                          <a:cs typeface="+mn-cs"/>
                        </a:rPr>
                        <a:t>9955</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r>
                        <a:rPr lang="en-US" sz="1600" kern="1200" dirty="0">
                          <a:solidFill>
                            <a:srgbClr val="2A2E3A"/>
                          </a:solidFill>
                          <a:latin typeface="Apple Braille"/>
                          <a:ea typeface="+mn-ea"/>
                          <a:cs typeface="+mn-cs"/>
                        </a:rPr>
                        <a:t>64740</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r>
                        <a:rPr lang="en-US" sz="1600" kern="1200" dirty="0">
                          <a:solidFill>
                            <a:srgbClr val="2A2E3A"/>
                          </a:solidFill>
                          <a:latin typeface="Apple Braille"/>
                          <a:ea typeface="+mn-ea"/>
                          <a:cs typeface="+mn-cs"/>
                        </a:rPr>
                        <a:t>14137</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r>
                        <a:rPr lang="en-US" sz="1600" kern="1200" dirty="0">
                          <a:solidFill>
                            <a:srgbClr val="2A2E3A"/>
                          </a:solidFill>
                          <a:latin typeface="Apple Braille"/>
                          <a:ea typeface="+mn-ea"/>
                          <a:cs typeface="+mn-cs"/>
                        </a:rPr>
                        <a:t>2962</a:t>
                      </a:r>
                    </a:p>
                  </a:txBody>
                  <a:tcPr marL="60960" marR="60960" marT="30480" marB="30480">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93660">
                <a:tc>
                  <a:txBody>
                    <a:bodyPr/>
                    <a:lstStyle/>
                    <a:p>
                      <a:pPr marL="0" algn="l" defTabSz="914400" rtl="0" eaLnBrk="1" latinLnBrk="0" hangingPunct="1">
                        <a:defRPr/>
                      </a:pPr>
                      <a:r>
                        <a:rPr lang="en-US" sz="1400" kern="1200" dirty="0">
                          <a:solidFill>
                            <a:srgbClr val="2A2E3A"/>
                          </a:solidFill>
                          <a:latin typeface="Apple Braille"/>
                          <a:ea typeface="+mn-ea"/>
                          <a:cs typeface="+mn-cs"/>
                        </a:rPr>
                        <a:t>Monthly Bass Model Prediction</a:t>
                      </a:r>
                    </a:p>
                  </a:txBody>
                  <a:tcPr marL="60960" marR="60960" marT="30480" marB="30480">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endParaRPr lang="en-US" sz="1600" kern="1200" dirty="0">
                        <a:solidFill>
                          <a:srgbClr val="2A2E3A"/>
                        </a:solidFill>
                        <a:latin typeface="Apple Braille"/>
                        <a:ea typeface="+mn-ea"/>
                        <a:cs typeface="+mn-cs"/>
                      </a:endParaRP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solidFill>
                      <a:srgbClr val="FFFFFF"/>
                    </a:solidFill>
                  </a:tcPr>
                </a:tc>
                <a:tc>
                  <a:txBody>
                    <a:bodyPr/>
                    <a:lstStyle/>
                    <a:p>
                      <a:endParaRPr lang="en-US" sz="1600" kern="1200" dirty="0">
                        <a:solidFill>
                          <a:srgbClr val="2A2E3A"/>
                        </a:solidFill>
                        <a:latin typeface="Apple Braille"/>
                        <a:ea typeface="+mn-ea"/>
                        <a:cs typeface="+mn-cs"/>
                      </a:endParaRP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solidFill>
                      <a:srgbClr val="FFFFFF"/>
                    </a:solidFill>
                  </a:tcPr>
                </a:tc>
                <a:tc>
                  <a:txBody>
                    <a:bodyPr/>
                    <a:lstStyle/>
                    <a:p>
                      <a:r>
                        <a:rPr lang="en-US" sz="1600" kern="1200" dirty="0">
                          <a:solidFill>
                            <a:srgbClr val="2A2E3A"/>
                          </a:solidFill>
                          <a:latin typeface="Apple Braille"/>
                          <a:ea typeface="+mn-ea"/>
                          <a:cs typeface="+mn-cs"/>
                        </a:rPr>
                        <a:t>9799</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r>
                        <a:rPr lang="en-US" sz="1600" kern="1200" dirty="0">
                          <a:solidFill>
                            <a:srgbClr val="2A2E3A"/>
                          </a:solidFill>
                          <a:latin typeface="Apple Braille"/>
                          <a:ea typeface="+mn-ea"/>
                          <a:cs typeface="+mn-cs"/>
                        </a:rPr>
                        <a:t>56526</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r>
                        <a:rPr lang="en-US" sz="1600" kern="1200" dirty="0">
                          <a:solidFill>
                            <a:srgbClr val="2A2E3A"/>
                          </a:solidFill>
                          <a:latin typeface="Apple Braille"/>
                          <a:ea typeface="+mn-ea"/>
                          <a:cs typeface="+mn-cs"/>
                        </a:rPr>
                        <a:t>11402</a:t>
                      </a:r>
                    </a:p>
                  </a:txBody>
                  <a:tcPr marL="60960" marR="60960" marT="30480" marB="3048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r>
                        <a:rPr lang="en-US" sz="1600" kern="1200" dirty="0">
                          <a:solidFill>
                            <a:srgbClr val="2A2E3A"/>
                          </a:solidFill>
                          <a:latin typeface="Apple Braille"/>
                          <a:ea typeface="+mn-ea"/>
                          <a:cs typeface="+mn-cs"/>
                        </a:rPr>
                        <a:t>2202</a:t>
                      </a:r>
                    </a:p>
                  </a:txBody>
                  <a:tcPr marL="60960" marR="60960" marT="30480" marB="30480">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pic>
        <p:nvPicPr>
          <p:cNvPr id="5" name="Picture 2">
            <a:extLst>
              <a:ext uri="{FF2B5EF4-FFF2-40B4-BE49-F238E27FC236}">
                <a16:creationId xmlns:a16="http://schemas.microsoft.com/office/drawing/2014/main" id="{CE27C4AD-9398-C999-DDF5-8DB30189C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V 形 8">
            <a:extLst>
              <a:ext uri="{FF2B5EF4-FFF2-40B4-BE49-F238E27FC236}">
                <a16:creationId xmlns:a16="http://schemas.microsoft.com/office/drawing/2014/main" id="{2F6A2C7D-0A3E-732D-C4DE-99653AB81DB0}"/>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4" name="箭头: V 形 13">
            <a:extLst>
              <a:ext uri="{FF2B5EF4-FFF2-40B4-BE49-F238E27FC236}">
                <a16:creationId xmlns:a16="http://schemas.microsoft.com/office/drawing/2014/main" id="{BBA40524-7FFD-950E-8B74-7D4F7CBD27CB}"/>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5" name="箭头: V 形 14">
            <a:extLst>
              <a:ext uri="{FF2B5EF4-FFF2-40B4-BE49-F238E27FC236}">
                <a16:creationId xmlns:a16="http://schemas.microsoft.com/office/drawing/2014/main" id="{ABA806AA-DA2F-8ECA-7076-61343FDBCD98}"/>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DF30D003-BC92-C571-C2C0-1275648FAB10}"/>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7" name="箭头: V 形 16">
            <a:extLst>
              <a:ext uri="{FF2B5EF4-FFF2-40B4-BE49-F238E27FC236}">
                <a16:creationId xmlns:a16="http://schemas.microsoft.com/office/drawing/2014/main" id="{28D3036D-E247-6EA6-2A26-DC712A6A54C3}"/>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7" name="Google Shape;1528;p91">
            <a:extLst>
              <a:ext uri="{FF2B5EF4-FFF2-40B4-BE49-F238E27FC236}">
                <a16:creationId xmlns:a16="http://schemas.microsoft.com/office/drawing/2014/main" id="{32D62B9A-420C-D7C8-E59F-9B9A58840508}"/>
              </a:ext>
            </a:extLst>
          </p:cNvPr>
          <p:cNvSpPr/>
          <p:nvPr/>
        </p:nvSpPr>
        <p:spPr>
          <a:xfrm>
            <a:off x="7418157" y="3140984"/>
            <a:ext cx="581008" cy="685959"/>
          </a:xfrm>
          <a:custGeom>
            <a:avLst/>
            <a:gdLst/>
            <a:ahLst/>
            <a:cxnLst/>
            <a:rect l="l" t="t" r="r" b="b"/>
            <a:pathLst>
              <a:path w="9171" h="13694" extrusionOk="0">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pple Braille"/>
            </a:endParaRPr>
          </a:p>
        </p:txBody>
      </p:sp>
      <p:sp>
        <p:nvSpPr>
          <p:cNvPr id="8" name="TextBox 7">
            <a:extLst>
              <a:ext uri="{FF2B5EF4-FFF2-40B4-BE49-F238E27FC236}">
                <a16:creationId xmlns:a16="http://schemas.microsoft.com/office/drawing/2014/main" id="{19BB3F97-A416-7AE3-9C67-C405E3C0AFA4}"/>
              </a:ext>
            </a:extLst>
          </p:cNvPr>
          <p:cNvSpPr txBox="1"/>
          <p:nvPr/>
        </p:nvSpPr>
        <p:spPr>
          <a:xfrm>
            <a:off x="4546600" y="2630324"/>
            <a:ext cx="5060950" cy="369332"/>
          </a:xfrm>
          <a:prstGeom prst="rect">
            <a:avLst/>
          </a:prstGeom>
          <a:noFill/>
        </p:spPr>
        <p:txBody>
          <a:bodyPr wrap="square" rtlCol="0">
            <a:spAutoFit/>
          </a:bodyPr>
          <a:lstStyle/>
          <a:p>
            <a:r>
              <a:rPr lang="en-US" b="1" dirty="0">
                <a:latin typeface="Apple Braille"/>
              </a:rPr>
              <a:t>~60,000 deaths -&gt; $60m-70m extra claims</a:t>
            </a:r>
          </a:p>
        </p:txBody>
      </p:sp>
      <p:sp>
        <p:nvSpPr>
          <p:cNvPr id="21" name="Google Shape;5292;p94">
            <a:extLst>
              <a:ext uri="{FF2B5EF4-FFF2-40B4-BE49-F238E27FC236}">
                <a16:creationId xmlns:a16="http://schemas.microsoft.com/office/drawing/2014/main" id="{EAB146D7-5286-852D-63AC-13ED3F16A23C}"/>
              </a:ext>
            </a:extLst>
          </p:cNvPr>
          <p:cNvSpPr/>
          <p:nvPr/>
        </p:nvSpPr>
        <p:spPr>
          <a:xfrm>
            <a:off x="4127997" y="2669949"/>
            <a:ext cx="352036" cy="349862"/>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pple Braill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l="36114" r="36114"/>
          <a:stretch/>
        </p:blipFill>
        <p:spPr>
          <a:xfrm>
            <a:off x="355600" y="-55130"/>
            <a:ext cx="2895600" cy="6652780"/>
          </a:xfrm>
          <a:prstGeom prst="rect">
            <a:avLst/>
          </a:prstGeom>
        </p:spPr>
      </p:pic>
      <p:graphicFrame>
        <p:nvGraphicFramePr>
          <p:cNvPr id="2" name="Table 2"/>
          <p:cNvGraphicFramePr>
            <a:graphicFrameLocks noGrp="1"/>
          </p:cNvGraphicFramePr>
          <p:nvPr>
            <p:extLst>
              <p:ext uri="{D42A27DB-BD31-4B8C-83A1-F6EECF244321}">
                <p14:modId xmlns:p14="http://schemas.microsoft.com/office/powerpoint/2010/main" val="2573683688"/>
              </p:ext>
            </p:extLst>
          </p:nvPr>
        </p:nvGraphicFramePr>
        <p:xfrm>
          <a:off x="3759200" y="2057401"/>
          <a:ext cx="7551420" cy="3657600"/>
        </p:xfrm>
        <a:graphic>
          <a:graphicData uri="http://schemas.openxmlformats.org/drawingml/2006/table">
            <a:tbl>
              <a:tblPr/>
              <a:tblGrid>
                <a:gridCol w="7551420">
                  <a:extLst>
                    <a:ext uri="{9D8B030D-6E8A-4147-A177-3AD203B41FA5}">
                      <a16:colId xmlns:a16="http://schemas.microsoft.com/office/drawing/2014/main" val="20000"/>
                    </a:ext>
                  </a:extLst>
                </a:gridCol>
              </a:tblGrid>
              <a:tr h="568791">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lang="en-US" sz="2000" kern="1200" dirty="0">
                        <a:solidFill>
                          <a:srgbClr val="2A2E3A"/>
                        </a:solidFill>
                        <a:latin typeface="Apple Braille"/>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sz="2000" kern="1200" dirty="0">
                          <a:solidFill>
                            <a:srgbClr val="2A2E3A"/>
                          </a:solidFill>
                          <a:latin typeface="Apple Braille"/>
                          <a:ea typeface="+mn-ea"/>
                          <a:cs typeface="+mn-cs"/>
                        </a:rPr>
                        <a:t>Run Bass model in every state</a:t>
                      </a: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0" cap="flat" cmpd="sng" algn="ctr">
                      <a:solidFill>
                        <a:srgbClr val="EDECED"/>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544434391"/>
                  </a:ext>
                </a:extLst>
              </a:tr>
              <a:tr h="568791">
                <a:tc>
                  <a:txBody>
                    <a:bodyPr/>
                    <a:lstStyle/>
                    <a:p>
                      <a:pPr algn="l">
                        <a:defRPr/>
                      </a:pPr>
                      <a:endParaRPr lang="en-US" sz="2000" dirty="0">
                        <a:solidFill>
                          <a:srgbClr val="2A2E3A"/>
                        </a:solidFill>
                        <a:latin typeface="Apple Braille"/>
                      </a:endParaRPr>
                    </a:p>
                    <a:p>
                      <a:pPr marL="342900" indent="-342900" algn="l">
                        <a:buFont typeface="Wingdings" panose="05000000000000000000" pitchFamily="2" charset="2"/>
                        <a:buChar char="l"/>
                        <a:defRPr/>
                      </a:pPr>
                      <a:r>
                        <a:rPr lang="en-US" sz="2000" dirty="0">
                          <a:solidFill>
                            <a:srgbClr val="2A2E3A"/>
                          </a:solidFill>
                          <a:latin typeface="Apple Braille"/>
                        </a:rPr>
                        <a:t>Make predictions through </a:t>
                      </a:r>
                      <a:r>
                        <a:rPr lang="en-US" sz="2000" dirty="0">
                          <a:solidFill>
                            <a:srgbClr val="C00000"/>
                          </a:solidFill>
                          <a:latin typeface="Apple Braille"/>
                        </a:rPr>
                        <a:t>daily, weekly, monthly </a:t>
                      </a:r>
                      <a:r>
                        <a:rPr lang="en-US" sz="2000" dirty="0">
                          <a:solidFill>
                            <a:srgbClr val="2A2E3A"/>
                          </a:solidFill>
                          <a:latin typeface="Apple Braille"/>
                        </a:rPr>
                        <a:t>levels</a:t>
                      </a:r>
                      <a:endParaRPr lang="en-US" sz="900" dirty="0">
                        <a:latin typeface="Apple Braille"/>
                      </a:endParaRP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0"/>
                  </a:ext>
                </a:extLst>
              </a:tr>
              <a:tr h="822706">
                <a:tc>
                  <a:txBody>
                    <a:bodyPr/>
                    <a:lstStyle/>
                    <a:p>
                      <a:pPr algn="l">
                        <a:defRPr/>
                      </a:pPr>
                      <a:endParaRPr lang="en-US" sz="2000" dirty="0">
                        <a:solidFill>
                          <a:srgbClr val="2A2E3A"/>
                        </a:solidFill>
                        <a:latin typeface="Apple Braille"/>
                      </a:endParaRPr>
                    </a:p>
                    <a:p>
                      <a:pPr marL="342900" indent="-342900" algn="l">
                        <a:buFont typeface="Wingdings" panose="05000000000000000000" pitchFamily="2" charset="2"/>
                        <a:buChar char="l"/>
                        <a:defRPr/>
                      </a:pPr>
                      <a:r>
                        <a:rPr lang="en-US" sz="2000" dirty="0">
                          <a:solidFill>
                            <a:srgbClr val="2A2E3A"/>
                          </a:solidFill>
                          <a:latin typeface="Apple Braille"/>
                        </a:rPr>
                        <a:t>Utilize python to find the optimal solution of parameters(</a:t>
                      </a:r>
                      <a:r>
                        <a:rPr lang="en-US" sz="2000" dirty="0">
                          <a:solidFill>
                            <a:srgbClr val="C00000"/>
                          </a:solidFill>
                          <a:latin typeface="Apple Braille"/>
                        </a:rPr>
                        <a:t>p, q, m</a:t>
                      </a:r>
                      <a:r>
                        <a:rPr lang="en-US" sz="2000" dirty="0">
                          <a:solidFill>
                            <a:srgbClr val="2A2E3A"/>
                          </a:solidFill>
                          <a:latin typeface="Apple Braille"/>
                        </a:rPr>
                        <a:t>) for each state</a:t>
                      </a:r>
                      <a:endParaRPr lang="en-US" sz="900" dirty="0">
                        <a:latin typeface="Apple Braille"/>
                      </a:endParaRP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568791">
                <a:tc>
                  <a:txBody>
                    <a:bodyPr/>
                    <a:lstStyle/>
                    <a:p>
                      <a:pPr algn="l">
                        <a:defRPr/>
                      </a:pPr>
                      <a:endParaRPr lang="en-US" sz="2000" dirty="0">
                        <a:solidFill>
                          <a:srgbClr val="2A2E3A"/>
                        </a:solidFill>
                        <a:latin typeface="Apple Braille"/>
                      </a:endParaRPr>
                    </a:p>
                    <a:p>
                      <a:pPr marL="342900" indent="-342900" algn="l">
                        <a:buFont typeface="Wingdings" panose="05000000000000000000" pitchFamily="2" charset="2"/>
                        <a:buChar char="l"/>
                        <a:defRPr/>
                      </a:pPr>
                      <a:r>
                        <a:rPr lang="en-US" sz="2000" dirty="0">
                          <a:solidFill>
                            <a:srgbClr val="C00000"/>
                          </a:solidFill>
                          <a:latin typeface="Apple Braille"/>
                        </a:rPr>
                        <a:t>Sum up</a:t>
                      </a:r>
                      <a:r>
                        <a:rPr lang="en-US" sz="2000" dirty="0">
                          <a:solidFill>
                            <a:srgbClr val="2A2E3A"/>
                          </a:solidFill>
                          <a:latin typeface="Apple Braille"/>
                        </a:rPr>
                        <a:t> all predicted data from </a:t>
                      </a:r>
                      <a:r>
                        <a:rPr lang="en-US" sz="2000" dirty="0">
                          <a:solidFill>
                            <a:srgbClr val="C00000"/>
                          </a:solidFill>
                          <a:latin typeface="Apple Braille"/>
                        </a:rPr>
                        <a:t>all states</a:t>
                      </a:r>
                      <a:endParaRPr lang="en-US" sz="900" dirty="0">
                        <a:solidFill>
                          <a:srgbClr val="C00000"/>
                        </a:solidFill>
                        <a:latin typeface="Apple Braille"/>
                      </a:endParaRP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568791">
                <a:tc>
                  <a:txBody>
                    <a:bodyPr/>
                    <a:lstStyle/>
                    <a:p>
                      <a:pPr algn="l">
                        <a:defRPr/>
                      </a:pPr>
                      <a:endParaRPr lang="en-US" sz="2000" dirty="0">
                        <a:solidFill>
                          <a:srgbClr val="C00000"/>
                        </a:solidFill>
                        <a:latin typeface="Apple Braille"/>
                      </a:endParaRPr>
                    </a:p>
                    <a:p>
                      <a:pPr marL="342900" indent="-342900" algn="l">
                        <a:buFont typeface="Wingdings" panose="05000000000000000000" pitchFamily="2" charset="2"/>
                        <a:buChar char="l"/>
                        <a:defRPr/>
                      </a:pPr>
                      <a:r>
                        <a:rPr lang="en-US" sz="2000" dirty="0">
                          <a:solidFill>
                            <a:srgbClr val="C00000"/>
                          </a:solidFill>
                          <a:latin typeface="Apple Braille"/>
                        </a:rPr>
                        <a:t>Compare</a:t>
                      </a:r>
                      <a:r>
                        <a:rPr lang="en-US" sz="2000" dirty="0">
                          <a:solidFill>
                            <a:srgbClr val="2A2E3A"/>
                          </a:solidFill>
                          <a:latin typeface="Apple Braille"/>
                        </a:rPr>
                        <a:t> the predicted outcomes and the real value</a:t>
                      </a:r>
                      <a:endParaRPr lang="en-US" sz="900" dirty="0">
                        <a:latin typeface="Apple Braille"/>
                      </a:endParaRP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TextBox 10"/>
          <p:cNvSpPr txBox="1"/>
          <p:nvPr/>
        </p:nvSpPr>
        <p:spPr>
          <a:xfrm>
            <a:off x="3759200" y="795134"/>
            <a:ext cx="8066236" cy="802977"/>
          </a:xfrm>
          <a:prstGeom prst="rect">
            <a:avLst/>
          </a:prstGeom>
        </p:spPr>
        <p:txBody>
          <a:bodyPr wrap="square" lIns="0" tIns="0" rIns="0" bIns="0" rtlCol="0" anchor="t">
            <a:spAutoFit/>
          </a:bodyPr>
          <a:lstStyle/>
          <a:p>
            <a:pPr>
              <a:lnSpc>
                <a:spcPts val="6800"/>
              </a:lnSpc>
            </a:pPr>
            <a:r>
              <a:rPr lang="en-US" sz="4400" b="1" dirty="0">
                <a:solidFill>
                  <a:srgbClr val="A20E20"/>
                </a:solidFill>
                <a:latin typeface="Apple Braille"/>
              </a:rPr>
              <a:t>P</a:t>
            </a:r>
            <a:r>
              <a:rPr lang="en-US" altLang="zh-CN" sz="4400" b="1" dirty="0">
                <a:solidFill>
                  <a:srgbClr val="A20E20"/>
                </a:solidFill>
                <a:latin typeface="Apple Braille"/>
              </a:rPr>
              <a:t>redict Death in State Degree</a:t>
            </a:r>
            <a:endParaRPr lang="en-US" sz="4400" b="1" dirty="0">
              <a:solidFill>
                <a:srgbClr val="A20E20"/>
              </a:solidFill>
              <a:latin typeface="Apple Braille"/>
            </a:endParaRPr>
          </a:p>
        </p:txBody>
      </p:sp>
      <p:pic>
        <p:nvPicPr>
          <p:cNvPr id="4" name="Picture 2">
            <a:extLst>
              <a:ext uri="{FF2B5EF4-FFF2-40B4-BE49-F238E27FC236}">
                <a16:creationId xmlns:a16="http://schemas.microsoft.com/office/drawing/2014/main" id="{85439B3C-B2EC-9E4D-4FE3-71D999802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5" name="箭头: V 形 4">
            <a:extLst>
              <a:ext uri="{FF2B5EF4-FFF2-40B4-BE49-F238E27FC236}">
                <a16:creationId xmlns:a16="http://schemas.microsoft.com/office/drawing/2014/main" id="{57831700-9189-972D-5005-ECABF47F9485}"/>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6" name="箭头: V 形 5">
            <a:extLst>
              <a:ext uri="{FF2B5EF4-FFF2-40B4-BE49-F238E27FC236}">
                <a16:creationId xmlns:a16="http://schemas.microsoft.com/office/drawing/2014/main" id="{70D0A11D-4E5A-82D7-E672-1DBAFD44FEC4}"/>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7" name="箭头: V 形 6">
            <a:extLst>
              <a:ext uri="{FF2B5EF4-FFF2-40B4-BE49-F238E27FC236}">
                <a16:creationId xmlns:a16="http://schemas.microsoft.com/office/drawing/2014/main" id="{EE99362C-CC2A-1F47-8FB8-4C9458E26311}"/>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8" name="箭头: V 形 7">
            <a:extLst>
              <a:ext uri="{FF2B5EF4-FFF2-40B4-BE49-F238E27FC236}">
                <a16:creationId xmlns:a16="http://schemas.microsoft.com/office/drawing/2014/main" id="{FA354456-BAC7-130E-F2F7-D837BD53AB46}"/>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B1D407C2-F114-E96B-9DB9-C5F9420088BD}"/>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58800" y="217951"/>
            <a:ext cx="11842725" cy="789447"/>
          </a:xfrm>
          <a:prstGeom prst="rect">
            <a:avLst/>
          </a:prstGeom>
        </p:spPr>
        <p:txBody>
          <a:bodyPr wrap="square" lIns="0" tIns="0" rIns="0" bIns="0" rtlCol="0" anchor="t">
            <a:spAutoFit/>
          </a:bodyPr>
          <a:lstStyle/>
          <a:p>
            <a:pPr defTabSz="609630">
              <a:lnSpc>
                <a:spcPts val="6800"/>
              </a:lnSpc>
            </a:pPr>
            <a:r>
              <a:rPr lang="en-US" sz="4000" b="1" dirty="0">
                <a:solidFill>
                  <a:srgbClr val="A20E20"/>
                </a:solidFill>
                <a:latin typeface="Apple Braille"/>
              </a:rPr>
              <a:t>Bass Model on State degree-Daily</a:t>
            </a:r>
          </a:p>
        </p:txBody>
      </p:sp>
      <p:pic>
        <p:nvPicPr>
          <p:cNvPr id="58" name="图片 57">
            <a:extLst>
              <a:ext uri="{FF2B5EF4-FFF2-40B4-BE49-F238E27FC236}">
                <a16:creationId xmlns:a16="http://schemas.microsoft.com/office/drawing/2014/main" id="{675AABC1-808D-7AFF-1AF7-D4AE77E5436B}"/>
              </a:ext>
            </a:extLst>
          </p:cNvPr>
          <p:cNvPicPr>
            <a:picLocks noChangeAspect="1"/>
          </p:cNvPicPr>
          <p:nvPr/>
        </p:nvPicPr>
        <p:blipFill>
          <a:blip r:embed="rId2"/>
          <a:stretch>
            <a:fillRect/>
          </a:stretch>
        </p:blipFill>
        <p:spPr>
          <a:xfrm>
            <a:off x="558800" y="1266045"/>
            <a:ext cx="5167049" cy="3242893"/>
          </a:xfrm>
          <a:prstGeom prst="rect">
            <a:avLst/>
          </a:prstGeom>
        </p:spPr>
      </p:pic>
      <p:pic>
        <p:nvPicPr>
          <p:cNvPr id="62" name="图片 61">
            <a:extLst>
              <a:ext uri="{FF2B5EF4-FFF2-40B4-BE49-F238E27FC236}">
                <a16:creationId xmlns:a16="http://schemas.microsoft.com/office/drawing/2014/main" id="{E080569E-C814-43DB-472A-578F8BDBDED5}"/>
              </a:ext>
            </a:extLst>
          </p:cNvPr>
          <p:cNvPicPr>
            <a:picLocks noChangeAspect="1"/>
          </p:cNvPicPr>
          <p:nvPr/>
        </p:nvPicPr>
        <p:blipFill>
          <a:blip r:embed="rId3"/>
          <a:stretch>
            <a:fillRect/>
          </a:stretch>
        </p:blipFill>
        <p:spPr>
          <a:xfrm>
            <a:off x="6169745" y="2455387"/>
            <a:ext cx="5381235" cy="3440916"/>
          </a:xfrm>
          <a:prstGeom prst="rect">
            <a:avLst/>
          </a:prstGeom>
        </p:spPr>
      </p:pic>
      <p:sp>
        <p:nvSpPr>
          <p:cNvPr id="66" name="箭头: V 形 65">
            <a:extLst>
              <a:ext uri="{FF2B5EF4-FFF2-40B4-BE49-F238E27FC236}">
                <a16:creationId xmlns:a16="http://schemas.microsoft.com/office/drawing/2014/main" id="{F0922255-0425-17E9-2C97-48F018DD3205}"/>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67" name="箭头: V 形 66">
            <a:extLst>
              <a:ext uri="{FF2B5EF4-FFF2-40B4-BE49-F238E27FC236}">
                <a16:creationId xmlns:a16="http://schemas.microsoft.com/office/drawing/2014/main" id="{CD66BC67-7BEE-E847-168D-0A5CEBC82E62}"/>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68" name="箭头: V 形 67">
            <a:extLst>
              <a:ext uri="{FF2B5EF4-FFF2-40B4-BE49-F238E27FC236}">
                <a16:creationId xmlns:a16="http://schemas.microsoft.com/office/drawing/2014/main" id="{02D5ED4D-8902-C534-4FBB-759063E528EB}"/>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69" name="箭头: V 形 68">
            <a:extLst>
              <a:ext uri="{FF2B5EF4-FFF2-40B4-BE49-F238E27FC236}">
                <a16:creationId xmlns:a16="http://schemas.microsoft.com/office/drawing/2014/main" id="{66E64DBD-FAE1-B94A-D02E-6F51E2E3EEF6}"/>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70" name="箭头: V 形 69">
            <a:extLst>
              <a:ext uri="{FF2B5EF4-FFF2-40B4-BE49-F238E27FC236}">
                <a16:creationId xmlns:a16="http://schemas.microsoft.com/office/drawing/2014/main" id="{85753224-1193-1E85-5A3A-62DF5598FD86}"/>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76" name="文本框 75">
            <a:extLst>
              <a:ext uri="{FF2B5EF4-FFF2-40B4-BE49-F238E27FC236}">
                <a16:creationId xmlns:a16="http://schemas.microsoft.com/office/drawing/2014/main" id="{8B45B043-A904-EF05-4837-9C6F969E77F6}"/>
              </a:ext>
            </a:extLst>
          </p:cNvPr>
          <p:cNvSpPr txBox="1"/>
          <p:nvPr/>
        </p:nvSpPr>
        <p:spPr>
          <a:xfrm>
            <a:off x="558800" y="4767585"/>
            <a:ext cx="5210235" cy="1107996"/>
          </a:xfrm>
          <a:prstGeom prst="rect">
            <a:avLst/>
          </a:prstGeom>
          <a:noFill/>
        </p:spPr>
        <p:txBody>
          <a:bodyPr wrap="square">
            <a:spAutoFit/>
          </a:bodyPr>
          <a:lstStyle/>
          <a:p>
            <a:pPr marL="190510" indent="-190510" defTabSz="609630">
              <a:buFont typeface="Wingdings" panose="05000000000000000000" pitchFamily="2" charset="2"/>
              <a:buChar char="l"/>
            </a:pPr>
            <a:r>
              <a:rPr lang="en-US" altLang="zh-CN" sz="1600" dirty="0">
                <a:solidFill>
                  <a:prstClr val="black"/>
                </a:solidFill>
                <a:latin typeface="Apple Braille"/>
                <a:ea typeface="宋体" panose="02010600030101010101" pitchFamily="2" charset="-122"/>
              </a:rPr>
              <a:t>Difference between predicted value and real value is big</a:t>
            </a:r>
          </a:p>
          <a:p>
            <a:pPr marL="190510" indent="-190510" defTabSz="609630">
              <a:buFont typeface="Wingdings" panose="05000000000000000000" pitchFamily="2" charset="2"/>
              <a:buChar char="l"/>
            </a:pPr>
            <a:r>
              <a:rPr lang="en-US" altLang="zh-CN" sz="1600" dirty="0">
                <a:solidFill>
                  <a:prstClr val="black"/>
                </a:solidFill>
                <a:latin typeface="Apple Braille"/>
                <a:ea typeface="宋体" panose="02010600030101010101" pitchFamily="2" charset="-122"/>
              </a:rPr>
              <a:t>The predicted values have a smooth line without big fluctuations</a:t>
            </a:r>
          </a:p>
          <a:p>
            <a:pPr marL="190510" indent="-190510" defTabSz="609630">
              <a:buFont typeface="Wingdings" panose="05000000000000000000" pitchFamily="2" charset="2"/>
              <a:buChar char="l"/>
            </a:pPr>
            <a:r>
              <a:rPr lang="en-US" altLang="zh-CN" sz="1600" dirty="0">
                <a:solidFill>
                  <a:prstClr val="black"/>
                </a:solidFill>
                <a:latin typeface="Apple Braille"/>
                <a:ea typeface="宋体" panose="02010600030101010101" pitchFamily="2" charset="-122"/>
              </a:rPr>
              <a:t>Perform poorly compared to the U.S. degree</a:t>
            </a:r>
          </a:p>
        </p:txBody>
      </p:sp>
      <p:sp>
        <p:nvSpPr>
          <p:cNvPr id="78" name="文本框 77">
            <a:extLst>
              <a:ext uri="{FF2B5EF4-FFF2-40B4-BE49-F238E27FC236}">
                <a16:creationId xmlns:a16="http://schemas.microsoft.com/office/drawing/2014/main" id="{FC383469-440D-3855-AD1C-9F56E31DEE8F}"/>
              </a:ext>
            </a:extLst>
          </p:cNvPr>
          <p:cNvSpPr txBox="1"/>
          <p:nvPr/>
        </p:nvSpPr>
        <p:spPr>
          <a:xfrm>
            <a:off x="6096000" y="1469515"/>
            <a:ext cx="5416230" cy="584775"/>
          </a:xfrm>
          <a:prstGeom prst="rect">
            <a:avLst/>
          </a:prstGeom>
          <a:noFill/>
        </p:spPr>
        <p:txBody>
          <a:bodyPr wrap="square">
            <a:spAutoFit/>
          </a:bodyPr>
          <a:lstStyle/>
          <a:p>
            <a:pPr marL="190510" indent="-190510" defTabSz="609630">
              <a:buFont typeface="Wingdings" panose="05000000000000000000" pitchFamily="2" charset="2"/>
              <a:buChar char="l"/>
            </a:pPr>
            <a:r>
              <a:rPr lang="en-US" altLang="zh-CN" sz="1600" dirty="0">
                <a:solidFill>
                  <a:prstClr val="black"/>
                </a:solidFill>
                <a:latin typeface="Apple Braille"/>
                <a:ea typeface="宋体" panose="02010600030101010101" pitchFamily="2" charset="-122"/>
              </a:rPr>
              <a:t>In the validation month of November, differences between predicted and actual deaths are big (&gt;50)</a:t>
            </a:r>
          </a:p>
        </p:txBody>
      </p:sp>
      <p:pic>
        <p:nvPicPr>
          <p:cNvPr id="2" name="Picture 2">
            <a:extLst>
              <a:ext uri="{FF2B5EF4-FFF2-40B4-BE49-F238E27FC236}">
                <a16:creationId xmlns:a16="http://schemas.microsoft.com/office/drawing/2014/main" id="{805C8E60-5DAB-8726-B414-1A99F2579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913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08400" y="149632"/>
            <a:ext cx="12036058" cy="6725980"/>
            <a:chOff x="0" y="0"/>
            <a:chExt cx="452149" cy="252670"/>
          </a:xfrm>
        </p:grpSpPr>
        <p:sp>
          <p:nvSpPr>
            <p:cNvPr id="3" name="Freeform 3"/>
            <p:cNvSpPr/>
            <p:nvPr/>
          </p:nvSpPr>
          <p:spPr>
            <a:xfrm>
              <a:off x="0" y="0"/>
              <a:ext cx="452149" cy="252670"/>
            </a:xfrm>
            <a:custGeom>
              <a:avLst/>
              <a:gdLst/>
              <a:ahLst/>
              <a:cxnLst/>
              <a:rect l="l" t="t" r="r" b="b"/>
              <a:pathLst>
                <a:path w="452149" h="252670">
                  <a:moveTo>
                    <a:pt x="203200" y="0"/>
                  </a:moveTo>
                  <a:lnTo>
                    <a:pt x="248949" y="0"/>
                  </a:lnTo>
                  <a:lnTo>
                    <a:pt x="452149" y="252670"/>
                  </a:lnTo>
                  <a:lnTo>
                    <a:pt x="0" y="252670"/>
                  </a:lnTo>
                  <a:lnTo>
                    <a:pt x="203200" y="0"/>
                  </a:lnTo>
                  <a:close/>
                </a:path>
              </a:pathLst>
            </a:custGeom>
            <a:solidFill>
              <a:srgbClr val="E4E4E4"/>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4" name="TextBox 4"/>
            <p:cNvSpPr txBox="1"/>
            <p:nvPr/>
          </p:nvSpPr>
          <p:spPr>
            <a:xfrm>
              <a:off x="127000" y="-38100"/>
              <a:ext cx="558800" cy="647700"/>
            </a:xfrm>
            <a:prstGeom prst="rect">
              <a:avLst/>
            </a:prstGeom>
          </p:spPr>
          <p:txBody>
            <a:bodyPr lIns="33867" tIns="33867" rIns="33867" bIns="33867" rtlCol="0" anchor="ctr"/>
            <a:lstStyle/>
            <a:p>
              <a:pPr algn="ctr" defTabSz="609630">
                <a:lnSpc>
                  <a:spcPts val="1400"/>
                </a:lnSpc>
              </a:pPr>
              <a:endParaRPr sz="1200">
                <a:solidFill>
                  <a:prstClr val="black"/>
                </a:solidFill>
                <a:latin typeface="Calibri"/>
              </a:endParaRPr>
            </a:p>
          </p:txBody>
        </p:sp>
      </p:grpSp>
      <p:grpSp>
        <p:nvGrpSpPr>
          <p:cNvPr id="5" name="Group 5"/>
          <p:cNvGrpSpPr/>
          <p:nvPr/>
        </p:nvGrpSpPr>
        <p:grpSpPr>
          <a:xfrm rot="-10800000">
            <a:off x="-2771708" y="0"/>
            <a:ext cx="9835359" cy="2247129"/>
            <a:chOff x="0" y="0"/>
            <a:chExt cx="819809" cy="187305"/>
          </a:xfrm>
        </p:grpSpPr>
        <p:sp>
          <p:nvSpPr>
            <p:cNvPr id="6" name="Freeform 6"/>
            <p:cNvSpPr/>
            <p:nvPr/>
          </p:nvSpPr>
          <p:spPr>
            <a:xfrm>
              <a:off x="0" y="0"/>
              <a:ext cx="819809" cy="187305"/>
            </a:xfrm>
            <a:custGeom>
              <a:avLst/>
              <a:gdLst/>
              <a:ahLst/>
              <a:cxnLst/>
              <a:rect l="l" t="t" r="r" b="b"/>
              <a:pathLst>
                <a:path w="819809" h="187305">
                  <a:moveTo>
                    <a:pt x="203200" y="0"/>
                  </a:moveTo>
                  <a:lnTo>
                    <a:pt x="616609" y="0"/>
                  </a:lnTo>
                  <a:lnTo>
                    <a:pt x="819809" y="187305"/>
                  </a:lnTo>
                  <a:lnTo>
                    <a:pt x="0" y="187305"/>
                  </a:lnTo>
                  <a:lnTo>
                    <a:pt x="203200" y="0"/>
                  </a:lnTo>
                  <a:close/>
                </a:path>
              </a:pathLst>
            </a:custGeom>
            <a:solidFill>
              <a:srgbClr val="E8223B"/>
            </a:solidFill>
          </p:spPr>
        </p:sp>
        <p:sp>
          <p:nvSpPr>
            <p:cNvPr id="7" name="TextBox 7"/>
            <p:cNvSpPr txBox="1"/>
            <p:nvPr/>
          </p:nvSpPr>
          <p:spPr>
            <a:xfrm>
              <a:off x="127000" y="-38100"/>
              <a:ext cx="558800" cy="647700"/>
            </a:xfrm>
            <a:prstGeom prst="rect">
              <a:avLst/>
            </a:prstGeom>
          </p:spPr>
          <p:txBody>
            <a:bodyPr lIns="33867" tIns="33867" rIns="33867" bIns="33867" rtlCol="0" anchor="ctr"/>
            <a:lstStyle/>
            <a:p>
              <a:pPr algn="ctr" defTabSz="609630">
                <a:lnSpc>
                  <a:spcPts val="1400"/>
                </a:lnSpc>
              </a:pPr>
              <a:endParaRPr sz="1200">
                <a:solidFill>
                  <a:prstClr val="black"/>
                </a:solidFill>
                <a:latin typeface="Calibri"/>
              </a:endParaRPr>
            </a:p>
          </p:txBody>
        </p:sp>
      </p:grpSp>
      <p:sp>
        <p:nvSpPr>
          <p:cNvPr id="8" name="TextBox 8"/>
          <p:cNvSpPr txBox="1"/>
          <p:nvPr/>
        </p:nvSpPr>
        <p:spPr>
          <a:xfrm>
            <a:off x="293917" y="306805"/>
            <a:ext cx="6093617" cy="1231106"/>
          </a:xfrm>
          <a:prstGeom prst="rect">
            <a:avLst/>
          </a:prstGeom>
        </p:spPr>
        <p:txBody>
          <a:bodyPr wrap="square" lIns="0" tIns="0" rIns="0" bIns="0" rtlCol="0" anchor="t">
            <a:spAutoFit/>
          </a:bodyPr>
          <a:lstStyle/>
          <a:p>
            <a:pPr defTabSz="609630"/>
            <a:r>
              <a:rPr lang="en-US" altLang="zh-CN" sz="4000" b="1" dirty="0">
                <a:solidFill>
                  <a:prstClr val="white"/>
                </a:solidFill>
                <a:latin typeface="Apple Braille"/>
                <a:ea typeface="宋体" panose="02010600030101010101" pitchFamily="2" charset="-122"/>
              </a:rPr>
              <a:t>Bass Model on State degree-Weekly</a:t>
            </a:r>
          </a:p>
        </p:txBody>
      </p:sp>
      <p:pic>
        <p:nvPicPr>
          <p:cNvPr id="34" name="图片 33">
            <a:extLst>
              <a:ext uri="{FF2B5EF4-FFF2-40B4-BE49-F238E27FC236}">
                <a16:creationId xmlns:a16="http://schemas.microsoft.com/office/drawing/2014/main" id="{C36ADE90-9970-FFE6-FD61-85BBB3E1CA53}"/>
              </a:ext>
            </a:extLst>
          </p:cNvPr>
          <p:cNvPicPr>
            <a:picLocks noChangeAspect="1"/>
          </p:cNvPicPr>
          <p:nvPr/>
        </p:nvPicPr>
        <p:blipFill>
          <a:blip r:embed="rId2"/>
          <a:stretch>
            <a:fillRect/>
          </a:stretch>
        </p:blipFill>
        <p:spPr>
          <a:xfrm>
            <a:off x="6282388" y="1981518"/>
            <a:ext cx="5562564" cy="3726628"/>
          </a:xfrm>
          <a:prstGeom prst="rect">
            <a:avLst/>
          </a:prstGeom>
        </p:spPr>
      </p:pic>
      <p:sp>
        <p:nvSpPr>
          <p:cNvPr id="40" name="文本框 39">
            <a:extLst>
              <a:ext uri="{FF2B5EF4-FFF2-40B4-BE49-F238E27FC236}">
                <a16:creationId xmlns:a16="http://schemas.microsoft.com/office/drawing/2014/main" id="{F97AC3D1-11BC-1E66-8C73-3AA41C164C0B}"/>
              </a:ext>
            </a:extLst>
          </p:cNvPr>
          <p:cNvSpPr txBox="1"/>
          <p:nvPr/>
        </p:nvSpPr>
        <p:spPr>
          <a:xfrm>
            <a:off x="263215" y="2958804"/>
            <a:ext cx="5472075" cy="2389950"/>
          </a:xfrm>
          <a:prstGeom prst="rect">
            <a:avLst/>
          </a:prstGeom>
          <a:noFill/>
        </p:spPr>
        <p:txBody>
          <a:bodyPr wrap="square">
            <a:spAutoFit/>
          </a:bodyPr>
          <a:lstStyle/>
          <a:p>
            <a:pPr marL="190510" indent="-190510" defTabSz="609630">
              <a:buFont typeface="Wingdings" panose="05000000000000000000" pitchFamily="2" charset="2"/>
              <a:buChar char="l"/>
            </a:pPr>
            <a:r>
              <a:rPr lang="en-US" altLang="zh-CN" sz="2133" dirty="0">
                <a:solidFill>
                  <a:prstClr val="black"/>
                </a:solidFill>
                <a:latin typeface="Apple Braille"/>
                <a:ea typeface="宋体" panose="02010600030101010101" pitchFamily="2" charset="-122"/>
              </a:rPr>
              <a:t>Predicted death in November 2022--</a:t>
            </a:r>
          </a:p>
          <a:p>
            <a:pPr defTabSz="609630"/>
            <a:r>
              <a:rPr lang="en-US" altLang="zh-CN" sz="2133" dirty="0">
                <a:solidFill>
                  <a:prstClr val="black"/>
                </a:solidFill>
                <a:latin typeface="Apple Braille"/>
                <a:ea typeface="宋体" panose="02010600030101010101" pitchFamily="2" charset="-122"/>
              </a:rPr>
              <a:t>1966, 1908, 1852, 1797</a:t>
            </a:r>
          </a:p>
          <a:p>
            <a:pPr marL="190510" indent="-190510" defTabSz="609630">
              <a:buFont typeface="Wingdings" panose="05000000000000000000" pitchFamily="2" charset="2"/>
              <a:buChar char="l"/>
            </a:pPr>
            <a:r>
              <a:rPr lang="en-US" altLang="zh-CN" sz="2133" dirty="0">
                <a:solidFill>
                  <a:prstClr val="black"/>
                </a:solidFill>
                <a:latin typeface="Apple Braille"/>
                <a:ea typeface="宋体" panose="02010600030101010101" pitchFamily="2" charset="-122"/>
              </a:rPr>
              <a:t>Quite similar between predicted values and real values</a:t>
            </a:r>
          </a:p>
          <a:p>
            <a:pPr marL="190510" indent="-190510" defTabSz="609630">
              <a:buFont typeface="Wingdings" panose="05000000000000000000" pitchFamily="2" charset="2"/>
              <a:buChar char="l"/>
            </a:pPr>
            <a:r>
              <a:rPr lang="en-US" altLang="zh-CN" sz="2133" dirty="0">
                <a:solidFill>
                  <a:prstClr val="black"/>
                </a:solidFill>
                <a:latin typeface="Apple Braille"/>
                <a:ea typeface="宋体" panose="02010600030101010101" pitchFamily="2" charset="-122"/>
              </a:rPr>
              <a:t>Performs better than the daily model</a:t>
            </a:r>
          </a:p>
          <a:p>
            <a:pPr marL="190510" indent="-190510" defTabSz="609630">
              <a:buFont typeface="Wingdings" panose="05000000000000000000" pitchFamily="2" charset="2"/>
              <a:buChar char="l"/>
            </a:pPr>
            <a:r>
              <a:rPr lang="en-US" altLang="zh-CN" sz="2133" dirty="0">
                <a:solidFill>
                  <a:prstClr val="black"/>
                </a:solidFill>
                <a:latin typeface="Apple Braille"/>
                <a:ea typeface="宋体" panose="02010600030101010101" pitchFamily="2" charset="-122"/>
              </a:rPr>
              <a:t>A decreasing tendency for predicted model while real value is fluctuating</a:t>
            </a:r>
          </a:p>
        </p:txBody>
      </p:sp>
      <p:pic>
        <p:nvPicPr>
          <p:cNvPr id="9" name="Picture 2">
            <a:extLst>
              <a:ext uri="{FF2B5EF4-FFF2-40B4-BE49-F238E27FC236}">
                <a16:creationId xmlns:a16="http://schemas.microsoft.com/office/drawing/2014/main" id="{9FB182DF-09F7-47FA-CBBA-80067569E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0" name="箭头: V 形 9">
            <a:extLst>
              <a:ext uri="{FF2B5EF4-FFF2-40B4-BE49-F238E27FC236}">
                <a16:creationId xmlns:a16="http://schemas.microsoft.com/office/drawing/2014/main" id="{57F7D953-872A-D51D-1E32-87F369668BC6}"/>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1" name="箭头: V 形 10">
            <a:extLst>
              <a:ext uri="{FF2B5EF4-FFF2-40B4-BE49-F238E27FC236}">
                <a16:creationId xmlns:a16="http://schemas.microsoft.com/office/drawing/2014/main" id="{EA6DA6EB-9244-5B98-12E2-5B97AE63CC41}"/>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2" name="箭头: V 形 11">
            <a:extLst>
              <a:ext uri="{FF2B5EF4-FFF2-40B4-BE49-F238E27FC236}">
                <a16:creationId xmlns:a16="http://schemas.microsoft.com/office/drawing/2014/main" id="{3F1CE0F9-FD68-61B3-2F8E-922D2358E9B9}"/>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3" name="箭头: V 形 12">
            <a:extLst>
              <a:ext uri="{FF2B5EF4-FFF2-40B4-BE49-F238E27FC236}">
                <a16:creationId xmlns:a16="http://schemas.microsoft.com/office/drawing/2014/main" id="{FB1BE297-2B90-A0BD-05CD-2D0A57170DF9}"/>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4" name="箭头: V 形 13">
            <a:extLst>
              <a:ext uri="{FF2B5EF4-FFF2-40B4-BE49-F238E27FC236}">
                <a16:creationId xmlns:a16="http://schemas.microsoft.com/office/drawing/2014/main" id="{942ED3C4-A4DA-B7E5-9CD1-27333D68E2C3}"/>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2938392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89864" y="347471"/>
            <a:ext cx="9525000" cy="789447"/>
          </a:xfrm>
          <a:prstGeom prst="rect">
            <a:avLst/>
          </a:prstGeom>
        </p:spPr>
        <p:txBody>
          <a:bodyPr wrap="square" lIns="0" tIns="0" rIns="0" bIns="0" rtlCol="0" anchor="t">
            <a:spAutoFit/>
          </a:bodyPr>
          <a:lstStyle/>
          <a:p>
            <a:pPr defTabSz="609630">
              <a:lnSpc>
                <a:spcPts val="6800"/>
              </a:lnSpc>
              <a:defRPr/>
            </a:pPr>
            <a:r>
              <a:rPr lang="en-US" altLang="zh-CN" sz="4000" b="1" dirty="0">
                <a:solidFill>
                  <a:srgbClr val="C00000"/>
                </a:solidFill>
                <a:latin typeface="Apple Braille"/>
                <a:ea typeface="宋体" panose="02010600030101010101" pitchFamily="2" charset="-122"/>
              </a:rPr>
              <a:t>Bass Model on State degree-Monthly</a:t>
            </a:r>
          </a:p>
        </p:txBody>
      </p:sp>
      <p:grpSp>
        <p:nvGrpSpPr>
          <p:cNvPr id="40" name="Group 40"/>
          <p:cNvGrpSpPr/>
          <p:nvPr/>
        </p:nvGrpSpPr>
        <p:grpSpPr>
          <a:xfrm>
            <a:off x="6710855" y="1725481"/>
            <a:ext cx="5281449" cy="3625965"/>
            <a:chOff x="-2" y="-57150"/>
            <a:chExt cx="9974319" cy="7251927"/>
          </a:xfrm>
        </p:grpSpPr>
        <p:sp>
          <p:nvSpPr>
            <p:cNvPr id="41" name="TextBox 41"/>
            <p:cNvSpPr txBox="1"/>
            <p:nvPr/>
          </p:nvSpPr>
          <p:spPr>
            <a:xfrm>
              <a:off x="0" y="766160"/>
              <a:ext cx="8908009" cy="692498"/>
            </a:xfrm>
            <a:prstGeom prst="rect">
              <a:avLst/>
            </a:prstGeom>
          </p:spPr>
          <p:txBody>
            <a:bodyPr lIns="0" tIns="0" rIns="0" bIns="0" rtlCol="0" anchor="t">
              <a:spAutoFit/>
            </a:bodyPr>
            <a:lstStyle/>
            <a:p>
              <a:pPr defTabSz="609630">
                <a:lnSpc>
                  <a:spcPts val="2719"/>
                </a:lnSpc>
                <a:spcBef>
                  <a:spcPct val="0"/>
                </a:spcBef>
              </a:pPr>
              <a:r>
                <a:rPr lang="en-US" sz="2266" dirty="0">
                  <a:solidFill>
                    <a:srgbClr val="2A2E3A"/>
                  </a:solidFill>
                  <a:latin typeface="Apple Braille"/>
                </a:rPr>
                <a:t>8916</a:t>
              </a:r>
            </a:p>
          </p:txBody>
        </p:sp>
        <p:sp>
          <p:nvSpPr>
            <p:cNvPr id="42" name="TextBox 42"/>
            <p:cNvSpPr txBox="1"/>
            <p:nvPr/>
          </p:nvSpPr>
          <p:spPr>
            <a:xfrm>
              <a:off x="0" y="-57150"/>
              <a:ext cx="8908009" cy="531428"/>
            </a:xfrm>
            <a:prstGeom prst="rect">
              <a:avLst/>
            </a:prstGeom>
          </p:spPr>
          <p:txBody>
            <a:bodyPr lIns="0" tIns="0" rIns="0" bIns="0" rtlCol="0" anchor="t">
              <a:spAutoFit/>
            </a:bodyPr>
            <a:lstStyle/>
            <a:p>
              <a:pPr defTabSz="609630">
                <a:lnSpc>
                  <a:spcPts val="2239"/>
                </a:lnSpc>
              </a:pPr>
              <a:r>
                <a:rPr lang="en-US" sz="1600" dirty="0">
                  <a:solidFill>
                    <a:srgbClr val="2A2E3A"/>
                  </a:solidFill>
                  <a:latin typeface="Apple Braille"/>
                </a:rPr>
                <a:t>Predicted Death in November 2022</a:t>
              </a:r>
            </a:p>
          </p:txBody>
        </p:sp>
        <p:sp>
          <p:nvSpPr>
            <p:cNvPr id="43" name="AutoShape 43"/>
            <p:cNvSpPr/>
            <p:nvPr/>
          </p:nvSpPr>
          <p:spPr>
            <a:xfrm>
              <a:off x="-2" y="1629155"/>
              <a:ext cx="8656320" cy="0"/>
            </a:xfrm>
            <a:prstGeom prst="line">
              <a:avLst/>
            </a:prstGeom>
            <a:ln w="12700" cap="flat">
              <a:solidFill>
                <a:srgbClr val="2A2E3A"/>
              </a:solidFill>
              <a:prstDash val="solid"/>
              <a:headEnd type="none" w="sm" len="sm"/>
              <a:tailEnd type="none" w="sm" len="sm"/>
            </a:ln>
          </p:spPr>
        </p:sp>
        <p:sp>
          <p:nvSpPr>
            <p:cNvPr id="44" name="AutoShape 44"/>
            <p:cNvSpPr/>
            <p:nvPr/>
          </p:nvSpPr>
          <p:spPr>
            <a:xfrm>
              <a:off x="0" y="3516411"/>
              <a:ext cx="8656320" cy="0"/>
            </a:xfrm>
            <a:prstGeom prst="line">
              <a:avLst/>
            </a:prstGeom>
            <a:ln w="12700" cap="flat">
              <a:solidFill>
                <a:srgbClr val="2A2E3A"/>
              </a:solidFill>
              <a:prstDash val="solid"/>
              <a:headEnd type="none" w="sm" len="sm"/>
              <a:tailEnd type="none" w="sm" len="sm"/>
            </a:ln>
          </p:spPr>
          <p:txBody>
            <a:bodyPr/>
            <a:lstStyle/>
            <a:p>
              <a:pPr defTabSz="609630"/>
              <a:endParaRPr lang="zh-CN" altLang="en-US" sz="1200">
                <a:solidFill>
                  <a:prstClr val="black"/>
                </a:solidFill>
                <a:latin typeface="Apple Braille"/>
                <a:ea typeface="宋体" panose="02010600030101010101" pitchFamily="2" charset="-122"/>
              </a:endParaRPr>
            </a:p>
          </p:txBody>
        </p:sp>
        <p:sp>
          <p:nvSpPr>
            <p:cNvPr id="45" name="TextBox 45"/>
            <p:cNvSpPr txBox="1"/>
            <p:nvPr/>
          </p:nvSpPr>
          <p:spPr>
            <a:xfrm>
              <a:off x="-2" y="2567097"/>
              <a:ext cx="8908009" cy="692498"/>
            </a:xfrm>
            <a:prstGeom prst="rect">
              <a:avLst/>
            </a:prstGeom>
          </p:spPr>
          <p:txBody>
            <a:bodyPr lIns="0" tIns="0" rIns="0" bIns="0" rtlCol="0" anchor="t">
              <a:spAutoFit/>
            </a:bodyPr>
            <a:lstStyle/>
            <a:p>
              <a:pPr defTabSz="609630">
                <a:lnSpc>
                  <a:spcPts val="2719"/>
                </a:lnSpc>
                <a:spcBef>
                  <a:spcPct val="0"/>
                </a:spcBef>
              </a:pPr>
              <a:r>
                <a:rPr lang="en-US" sz="2266" dirty="0">
                  <a:solidFill>
                    <a:srgbClr val="2A2E3A"/>
                  </a:solidFill>
                  <a:latin typeface="Apple Braille"/>
                </a:rPr>
                <a:t>1068</a:t>
              </a:r>
            </a:p>
          </p:txBody>
        </p:sp>
        <p:sp>
          <p:nvSpPr>
            <p:cNvPr id="46" name="TextBox 46"/>
            <p:cNvSpPr txBox="1"/>
            <p:nvPr/>
          </p:nvSpPr>
          <p:spPr>
            <a:xfrm>
              <a:off x="-2" y="1875647"/>
              <a:ext cx="9974319" cy="531428"/>
            </a:xfrm>
            <a:prstGeom prst="rect">
              <a:avLst/>
            </a:prstGeom>
          </p:spPr>
          <p:txBody>
            <a:bodyPr wrap="square" lIns="0" tIns="0" rIns="0" bIns="0" rtlCol="0" anchor="t">
              <a:spAutoFit/>
            </a:bodyPr>
            <a:lstStyle/>
            <a:p>
              <a:pPr defTabSz="609630">
                <a:lnSpc>
                  <a:spcPts val="2239"/>
                </a:lnSpc>
              </a:pPr>
              <a:r>
                <a:rPr lang="en-US" sz="1600" dirty="0">
                  <a:solidFill>
                    <a:srgbClr val="2A2E3A"/>
                  </a:solidFill>
                  <a:latin typeface="Apple Braille"/>
                </a:rPr>
                <a:t>Difference between predicted death and real death:</a:t>
              </a:r>
            </a:p>
          </p:txBody>
        </p:sp>
        <p:sp>
          <p:nvSpPr>
            <p:cNvPr id="47" name="TextBox 47"/>
            <p:cNvSpPr txBox="1"/>
            <p:nvPr/>
          </p:nvSpPr>
          <p:spPr>
            <a:xfrm>
              <a:off x="-2" y="4462492"/>
              <a:ext cx="8908009" cy="2732285"/>
            </a:xfrm>
            <a:prstGeom prst="rect">
              <a:avLst/>
            </a:prstGeom>
          </p:spPr>
          <p:txBody>
            <a:bodyPr lIns="0" tIns="0" rIns="0" bIns="0" rtlCol="0" anchor="t">
              <a:spAutoFit/>
            </a:bodyPr>
            <a:lstStyle/>
            <a:p>
              <a:pPr defTabSz="609630">
                <a:lnSpc>
                  <a:spcPts val="2719"/>
                </a:lnSpc>
                <a:spcBef>
                  <a:spcPct val="0"/>
                </a:spcBef>
              </a:pPr>
              <a:r>
                <a:rPr lang="en-US" sz="2266" dirty="0">
                  <a:solidFill>
                    <a:srgbClr val="2A2E3A"/>
                  </a:solidFill>
                  <a:latin typeface="Apple Braille"/>
                </a:rPr>
                <a:t>California, Michigan, New York</a:t>
              </a:r>
            </a:p>
            <a:p>
              <a:pPr marL="342900" indent="-342900" defTabSz="609630">
                <a:lnSpc>
                  <a:spcPts val="2719"/>
                </a:lnSpc>
                <a:spcBef>
                  <a:spcPct val="0"/>
                </a:spcBef>
                <a:buFont typeface="Arial" panose="020B0604020202020204" pitchFamily="34" charset="0"/>
                <a:buChar char="•"/>
              </a:pPr>
              <a:r>
                <a:rPr lang="en-US" sz="2000" dirty="0">
                  <a:solidFill>
                    <a:srgbClr val="2A2E3A"/>
                  </a:solidFill>
                  <a:latin typeface="Apple Braille"/>
                </a:rPr>
                <a:t>These states have a huge difference between predicted and actual death when running a bass model</a:t>
              </a:r>
            </a:p>
          </p:txBody>
        </p:sp>
        <p:sp>
          <p:nvSpPr>
            <p:cNvPr id="48" name="TextBox 48"/>
            <p:cNvSpPr txBox="1"/>
            <p:nvPr/>
          </p:nvSpPr>
          <p:spPr>
            <a:xfrm>
              <a:off x="-2" y="3773228"/>
              <a:ext cx="9347199" cy="531428"/>
            </a:xfrm>
            <a:prstGeom prst="rect">
              <a:avLst/>
            </a:prstGeom>
          </p:spPr>
          <p:txBody>
            <a:bodyPr wrap="square" lIns="0" tIns="0" rIns="0" bIns="0" rtlCol="0" anchor="t">
              <a:spAutoFit/>
            </a:bodyPr>
            <a:lstStyle/>
            <a:p>
              <a:pPr defTabSz="609630">
                <a:lnSpc>
                  <a:spcPts val="2239"/>
                </a:lnSpc>
              </a:pPr>
              <a:r>
                <a:rPr lang="en-US" sz="1600" dirty="0">
                  <a:solidFill>
                    <a:srgbClr val="2A2E3A"/>
                  </a:solidFill>
                  <a:latin typeface="Apple Braille"/>
                </a:rPr>
                <a:t>No fit area: not suitable for Bass Model</a:t>
              </a:r>
            </a:p>
          </p:txBody>
        </p:sp>
      </p:grpSp>
      <p:pic>
        <p:nvPicPr>
          <p:cNvPr id="58" name="图片 57">
            <a:extLst>
              <a:ext uri="{FF2B5EF4-FFF2-40B4-BE49-F238E27FC236}">
                <a16:creationId xmlns:a16="http://schemas.microsoft.com/office/drawing/2014/main" id="{BD7A8F96-1A60-9B64-541B-0620D91A8875}"/>
              </a:ext>
            </a:extLst>
          </p:cNvPr>
          <p:cNvPicPr>
            <a:picLocks noChangeAspect="1"/>
          </p:cNvPicPr>
          <p:nvPr/>
        </p:nvPicPr>
        <p:blipFill>
          <a:blip r:embed="rId2"/>
          <a:stretch>
            <a:fillRect/>
          </a:stretch>
        </p:blipFill>
        <p:spPr>
          <a:xfrm>
            <a:off x="689864" y="1793879"/>
            <a:ext cx="5451878" cy="3270241"/>
          </a:xfrm>
          <a:prstGeom prst="rect">
            <a:avLst/>
          </a:prstGeom>
        </p:spPr>
      </p:pic>
      <p:sp>
        <p:nvSpPr>
          <p:cNvPr id="59" name="箭头: V 形 58">
            <a:extLst>
              <a:ext uri="{FF2B5EF4-FFF2-40B4-BE49-F238E27FC236}">
                <a16:creationId xmlns:a16="http://schemas.microsoft.com/office/drawing/2014/main" id="{EF030877-8187-951A-BA22-8FD283FB4AB3}"/>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findings</a:t>
            </a:r>
            <a:endParaRPr lang="zh-CN" altLang="en-US" sz="1600" dirty="0">
              <a:solidFill>
                <a:prstClr val="white"/>
              </a:solidFill>
              <a:latin typeface="Calibri"/>
              <a:ea typeface="宋体" panose="02010600030101010101" pitchFamily="2" charset="-122"/>
            </a:endParaRPr>
          </a:p>
        </p:txBody>
      </p:sp>
      <p:sp>
        <p:nvSpPr>
          <p:cNvPr id="60" name="箭头: V 形 59">
            <a:extLst>
              <a:ext uri="{FF2B5EF4-FFF2-40B4-BE49-F238E27FC236}">
                <a16:creationId xmlns:a16="http://schemas.microsoft.com/office/drawing/2014/main" id="{FDE02E7E-2FA1-34F9-E627-DE99FCDED112}"/>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200" dirty="0">
                <a:solidFill>
                  <a:prstClr val="white"/>
                </a:solidFill>
                <a:latin typeface="Calibri"/>
                <a:ea typeface="宋体" panose="02010600030101010101" pitchFamily="2" charset="-122"/>
              </a:rPr>
              <a:t>Data Description</a:t>
            </a:r>
            <a:endParaRPr lang="zh-CN" altLang="en-US" sz="1200" dirty="0">
              <a:solidFill>
                <a:prstClr val="white"/>
              </a:solidFill>
              <a:latin typeface="Calibri"/>
              <a:ea typeface="宋体" panose="02010600030101010101" pitchFamily="2" charset="-122"/>
            </a:endParaRPr>
          </a:p>
        </p:txBody>
      </p:sp>
      <p:sp>
        <p:nvSpPr>
          <p:cNvPr id="61" name="箭头: V 形 60">
            <a:extLst>
              <a:ext uri="{FF2B5EF4-FFF2-40B4-BE49-F238E27FC236}">
                <a16:creationId xmlns:a16="http://schemas.microsoft.com/office/drawing/2014/main" id="{CB4F2DFB-CE6A-3D0D-F397-A7A13964F36A}"/>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200" dirty="0">
                <a:solidFill>
                  <a:prstClr val="white"/>
                </a:solidFill>
                <a:latin typeface="Calibri"/>
                <a:ea typeface="宋体" panose="02010600030101010101" pitchFamily="2" charset="-122"/>
              </a:rPr>
              <a:t>Model Construction</a:t>
            </a:r>
            <a:endParaRPr lang="zh-CN" altLang="en-US" sz="1200" dirty="0">
              <a:solidFill>
                <a:prstClr val="white"/>
              </a:solidFill>
              <a:latin typeface="Calibri"/>
              <a:ea typeface="宋体" panose="02010600030101010101" pitchFamily="2" charset="-122"/>
            </a:endParaRPr>
          </a:p>
        </p:txBody>
      </p:sp>
      <p:sp>
        <p:nvSpPr>
          <p:cNvPr id="62" name="箭头: V 形 61">
            <a:extLst>
              <a:ext uri="{FF2B5EF4-FFF2-40B4-BE49-F238E27FC236}">
                <a16:creationId xmlns:a16="http://schemas.microsoft.com/office/drawing/2014/main" id="{2FF03092-B147-C1B2-0017-807AAFA4D4AE}"/>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867" dirty="0">
                <a:solidFill>
                  <a:prstClr val="white"/>
                </a:solidFill>
                <a:latin typeface="Calibri"/>
                <a:ea typeface="宋体" panose="02010600030101010101" pitchFamily="2" charset="-122"/>
              </a:rPr>
              <a:t>Recommendation</a:t>
            </a:r>
            <a:endParaRPr lang="zh-CN" altLang="en-US" sz="1867" dirty="0">
              <a:solidFill>
                <a:prstClr val="white"/>
              </a:solidFill>
              <a:latin typeface="Calibri"/>
              <a:ea typeface="宋体" panose="02010600030101010101" pitchFamily="2" charset="-122"/>
            </a:endParaRPr>
          </a:p>
        </p:txBody>
      </p:sp>
      <p:sp>
        <p:nvSpPr>
          <p:cNvPr id="63" name="箭头: V 形 62">
            <a:extLst>
              <a:ext uri="{FF2B5EF4-FFF2-40B4-BE49-F238E27FC236}">
                <a16:creationId xmlns:a16="http://schemas.microsoft.com/office/drawing/2014/main" id="{7AAD43B7-400A-C458-AF27-FED114453F5D}"/>
              </a:ext>
            </a:extLst>
          </p:cNvPr>
          <p:cNvSpPr/>
          <p:nvPr/>
        </p:nvSpPr>
        <p:spPr>
          <a:xfrm>
            <a:off x="9708228"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pic>
        <p:nvPicPr>
          <p:cNvPr id="2" name="Picture 2">
            <a:extLst>
              <a:ext uri="{FF2B5EF4-FFF2-40B4-BE49-F238E27FC236}">
                <a16:creationId xmlns:a16="http://schemas.microsoft.com/office/drawing/2014/main" id="{E3DFD64E-3BB3-3CE7-606E-3CCDDE3C7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Word&#10;&#10;Description automatically generated">
            <a:extLst>
              <a:ext uri="{FF2B5EF4-FFF2-40B4-BE49-F238E27FC236}">
                <a16:creationId xmlns:a16="http://schemas.microsoft.com/office/drawing/2014/main" id="{F2C14634-0878-A2C7-0468-667C42BBBC49}"/>
              </a:ext>
            </a:extLst>
          </p:cNvPr>
          <p:cNvPicPr>
            <a:picLocks noChangeAspect="1"/>
          </p:cNvPicPr>
          <p:nvPr/>
        </p:nvPicPr>
        <p:blipFill>
          <a:blip r:embed="rId4"/>
          <a:stretch>
            <a:fillRect/>
          </a:stretch>
        </p:blipFill>
        <p:spPr>
          <a:xfrm>
            <a:off x="689864" y="4676362"/>
            <a:ext cx="986536" cy="393803"/>
          </a:xfrm>
          <a:prstGeom prst="rect">
            <a:avLst/>
          </a:prstGeom>
        </p:spPr>
      </p:pic>
      <p:sp>
        <p:nvSpPr>
          <p:cNvPr id="10" name="TextBox 9">
            <a:extLst>
              <a:ext uri="{FF2B5EF4-FFF2-40B4-BE49-F238E27FC236}">
                <a16:creationId xmlns:a16="http://schemas.microsoft.com/office/drawing/2014/main" id="{D5D1CEC6-0439-F742-B537-C4E939DD9E6F}"/>
              </a:ext>
            </a:extLst>
          </p:cNvPr>
          <p:cNvSpPr txBox="1"/>
          <p:nvPr/>
        </p:nvSpPr>
        <p:spPr>
          <a:xfrm>
            <a:off x="1572099" y="5390037"/>
            <a:ext cx="4193687" cy="553998"/>
          </a:xfrm>
          <a:prstGeom prst="rect">
            <a:avLst/>
          </a:prstGeom>
          <a:noFill/>
        </p:spPr>
        <p:txBody>
          <a:bodyPr wrap="square" rtlCol="0">
            <a:spAutoFit/>
          </a:bodyPr>
          <a:lstStyle/>
          <a:p>
            <a:pPr algn="ctr"/>
            <a:r>
              <a:rPr lang="en-US" sz="1200" dirty="0">
                <a:solidFill>
                  <a:srgbClr val="2A2E3A"/>
                </a:solidFill>
                <a:latin typeface="Apple Braille"/>
              </a:rPr>
              <a:t>Red areas have better performance in approaching bass model</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34539" y="-256012"/>
            <a:ext cx="12148539" cy="2221681"/>
            <a:chOff x="0" y="0"/>
            <a:chExt cx="1610883" cy="346486"/>
          </a:xfrm>
        </p:grpSpPr>
        <p:sp>
          <p:nvSpPr>
            <p:cNvPr id="3" name="Freeform 3"/>
            <p:cNvSpPr/>
            <p:nvPr/>
          </p:nvSpPr>
          <p:spPr>
            <a:xfrm>
              <a:off x="0" y="0"/>
              <a:ext cx="1610883" cy="346486"/>
            </a:xfrm>
            <a:custGeom>
              <a:avLst/>
              <a:gdLst/>
              <a:ahLst/>
              <a:cxnLst/>
              <a:rect l="l" t="t" r="r" b="b"/>
              <a:pathLst>
                <a:path w="1610883" h="346486">
                  <a:moveTo>
                    <a:pt x="203200" y="0"/>
                  </a:moveTo>
                  <a:lnTo>
                    <a:pt x="1407683" y="0"/>
                  </a:lnTo>
                  <a:lnTo>
                    <a:pt x="1610883" y="346486"/>
                  </a:lnTo>
                  <a:lnTo>
                    <a:pt x="0" y="346486"/>
                  </a:lnTo>
                  <a:lnTo>
                    <a:pt x="203200" y="0"/>
                  </a:lnTo>
                  <a:close/>
                </a:path>
              </a:pathLst>
            </a:custGeom>
            <a:solidFill>
              <a:srgbClr val="E4E4E4"/>
            </a:solidFill>
          </p:spPr>
          <p:txBody>
            <a:bodyPr/>
            <a:lstStyle/>
            <a:p>
              <a:pPr defTabSz="609630"/>
              <a:endParaRPr lang="zh-CN" altLang="en-US" sz="1200">
                <a:solidFill>
                  <a:prstClr val="black"/>
                </a:solidFill>
                <a:latin typeface="Calibri"/>
                <a:ea typeface="宋体" panose="02010600030101010101" pitchFamily="2" charset="-122"/>
              </a:endParaRPr>
            </a:p>
          </p:txBody>
        </p:sp>
        <p:sp>
          <p:nvSpPr>
            <p:cNvPr id="4" name="TextBox 4"/>
            <p:cNvSpPr txBox="1"/>
            <p:nvPr/>
          </p:nvSpPr>
          <p:spPr>
            <a:xfrm>
              <a:off x="127000" y="-38100"/>
              <a:ext cx="558800" cy="647700"/>
            </a:xfrm>
            <a:prstGeom prst="rect">
              <a:avLst/>
            </a:prstGeom>
          </p:spPr>
          <p:txBody>
            <a:bodyPr lIns="33867" tIns="33867" rIns="33867" bIns="33867" rtlCol="0" anchor="ctr"/>
            <a:lstStyle/>
            <a:p>
              <a:pPr algn="ctr" defTabSz="609630">
                <a:lnSpc>
                  <a:spcPts val="1400"/>
                </a:lnSpc>
              </a:pPr>
              <a:endParaRPr sz="1200">
                <a:solidFill>
                  <a:prstClr val="black"/>
                </a:solidFill>
                <a:latin typeface="Calibri"/>
              </a:endParaRPr>
            </a:p>
          </p:txBody>
        </p:sp>
      </p:grpSp>
      <p:sp>
        <p:nvSpPr>
          <p:cNvPr id="11" name="TextBox 11"/>
          <p:cNvSpPr txBox="1"/>
          <p:nvPr/>
        </p:nvSpPr>
        <p:spPr>
          <a:xfrm>
            <a:off x="609600" y="102213"/>
            <a:ext cx="8988685" cy="789447"/>
          </a:xfrm>
          <a:prstGeom prst="rect">
            <a:avLst/>
          </a:prstGeom>
        </p:spPr>
        <p:txBody>
          <a:bodyPr wrap="square" lIns="0" tIns="0" rIns="0" bIns="0" rtlCol="0" anchor="t">
            <a:spAutoFit/>
          </a:bodyPr>
          <a:lstStyle/>
          <a:p>
            <a:pPr defTabSz="609630">
              <a:lnSpc>
                <a:spcPts val="6800"/>
              </a:lnSpc>
            </a:pPr>
            <a:r>
              <a:rPr lang="en-US" sz="4000" b="1" dirty="0">
                <a:solidFill>
                  <a:srgbClr val="A20E20"/>
                </a:solidFill>
                <a:latin typeface="Apple Braille"/>
              </a:rPr>
              <a:t>Compare All State Degree Bass Models </a:t>
            </a:r>
          </a:p>
        </p:txBody>
      </p:sp>
      <p:graphicFrame>
        <p:nvGraphicFramePr>
          <p:cNvPr id="13" name="Table 13"/>
          <p:cNvGraphicFramePr>
            <a:graphicFrameLocks noGrp="1"/>
          </p:cNvGraphicFramePr>
          <p:nvPr>
            <p:extLst>
              <p:ext uri="{D42A27DB-BD31-4B8C-83A1-F6EECF244321}">
                <p14:modId xmlns:p14="http://schemas.microsoft.com/office/powerpoint/2010/main" val="1328369687"/>
              </p:ext>
            </p:extLst>
          </p:nvPr>
        </p:nvGraphicFramePr>
        <p:xfrm>
          <a:off x="609600" y="2786224"/>
          <a:ext cx="10826749" cy="2221681"/>
        </p:xfrm>
        <a:graphic>
          <a:graphicData uri="http://schemas.openxmlformats.org/drawingml/2006/table">
            <a:tbl>
              <a:tblPr/>
              <a:tblGrid>
                <a:gridCol w="1041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2184400">
                  <a:extLst>
                    <a:ext uri="{9D8B030D-6E8A-4147-A177-3AD203B41FA5}">
                      <a16:colId xmlns:a16="http://schemas.microsoft.com/office/drawing/2014/main" val="20003"/>
                    </a:ext>
                  </a:extLst>
                </a:gridCol>
                <a:gridCol w="1778000">
                  <a:extLst>
                    <a:ext uri="{9D8B030D-6E8A-4147-A177-3AD203B41FA5}">
                      <a16:colId xmlns:a16="http://schemas.microsoft.com/office/drawing/2014/main" val="1025103221"/>
                    </a:ext>
                  </a:extLst>
                </a:gridCol>
                <a:gridCol w="1422400">
                  <a:extLst>
                    <a:ext uri="{9D8B030D-6E8A-4147-A177-3AD203B41FA5}">
                      <a16:colId xmlns:a16="http://schemas.microsoft.com/office/drawing/2014/main" val="145159097"/>
                    </a:ext>
                  </a:extLst>
                </a:gridCol>
                <a:gridCol w="1403349">
                  <a:extLst>
                    <a:ext uri="{9D8B030D-6E8A-4147-A177-3AD203B41FA5}">
                      <a16:colId xmlns:a16="http://schemas.microsoft.com/office/drawing/2014/main" val="1567555981"/>
                    </a:ext>
                  </a:extLst>
                </a:gridCol>
              </a:tblGrid>
              <a:tr h="607381">
                <a:tc>
                  <a:txBody>
                    <a:bodyPr/>
                    <a:lstStyle/>
                    <a:p>
                      <a:pPr algn="ctr">
                        <a:defRPr/>
                      </a:pPr>
                      <a:endParaRPr lang="en-US" sz="700" dirty="0">
                        <a:latin typeface="Apple Braille"/>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1300" b="1" dirty="0">
                          <a:solidFill>
                            <a:srgbClr val="FFFFFF"/>
                          </a:solidFill>
                          <a:latin typeface="Apple Braille"/>
                          <a:cs typeface="Times New Roman" panose="02020603050405020304" pitchFamily="18" charset="0"/>
                        </a:rPr>
                        <a:t>2022/11/30</a:t>
                      </a:r>
                      <a:endParaRPr lang="en-US" sz="1300" b="1" dirty="0">
                        <a:latin typeface="Apple Braille"/>
                        <a:cs typeface="Times New Roman" panose="02020603050405020304" pitchFamily="18"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8223B"/>
                    </a:solidFill>
                  </a:tcPr>
                </a:tc>
                <a:tc>
                  <a:txBody>
                    <a:bodyPr/>
                    <a:lstStyle/>
                    <a:p>
                      <a:pPr algn="ctr">
                        <a:defRPr/>
                      </a:pPr>
                      <a:r>
                        <a:rPr lang="en-US" sz="1300" b="1" dirty="0">
                          <a:solidFill>
                            <a:srgbClr val="FFFFFF"/>
                          </a:solidFill>
                          <a:latin typeface="Apple Braille"/>
                          <a:cs typeface="Times New Roman" panose="02020603050405020304" pitchFamily="18" charset="0"/>
                        </a:rPr>
                        <a:t>Real Death</a:t>
                      </a:r>
                      <a:endParaRPr lang="en-US" sz="1300" b="1" dirty="0">
                        <a:latin typeface="Apple Braille"/>
                        <a:cs typeface="Times New Roman" panose="02020603050405020304" pitchFamily="18"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chemeClr val="tx2">
                        <a:lumMod val="75000"/>
                      </a:schemeClr>
                    </a:solidFill>
                  </a:tcPr>
                </a:tc>
                <a:tc>
                  <a:txBody>
                    <a:bodyPr/>
                    <a:lstStyle/>
                    <a:p>
                      <a:pPr algn="ctr">
                        <a:defRPr/>
                      </a:pPr>
                      <a:r>
                        <a:rPr lang="en-US" sz="1300" b="1" dirty="0">
                          <a:solidFill>
                            <a:srgbClr val="FFFFFF"/>
                          </a:solidFill>
                          <a:latin typeface="Apple Braille"/>
                          <a:cs typeface="Times New Roman" panose="02020603050405020304" pitchFamily="18" charset="0"/>
                        </a:rPr>
                        <a:t>2022/11/21-2022/11/27</a:t>
                      </a:r>
                      <a:endParaRPr lang="en-US" sz="1300" b="1" dirty="0">
                        <a:latin typeface="Apple Braille"/>
                        <a:cs typeface="Times New Roman" panose="02020603050405020304" pitchFamily="18"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8223B"/>
                    </a:solidFill>
                  </a:tcPr>
                </a:tc>
                <a:tc>
                  <a:txBody>
                    <a:bodyPr/>
                    <a:lstStyle/>
                    <a:p>
                      <a:pPr algn="ctr">
                        <a:defRPr/>
                      </a:pPr>
                      <a:r>
                        <a:rPr lang="en-US" sz="1300" b="1" dirty="0">
                          <a:solidFill>
                            <a:schemeClr val="bg1"/>
                          </a:solidFill>
                          <a:latin typeface="Apple Braille"/>
                          <a:cs typeface="Times New Roman" panose="02020603050405020304" pitchFamily="18" charset="0"/>
                        </a:rPr>
                        <a:t>Real death </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chemeClr val="tx2">
                        <a:lumMod val="75000"/>
                      </a:schemeClr>
                    </a:solidFill>
                  </a:tcPr>
                </a:tc>
                <a:tc>
                  <a:txBody>
                    <a:bodyPr/>
                    <a:lstStyle/>
                    <a:p>
                      <a:pPr algn="ctr">
                        <a:defRPr/>
                      </a:pPr>
                      <a:r>
                        <a:rPr lang="en-US" sz="1300" b="1" dirty="0">
                          <a:solidFill>
                            <a:schemeClr val="bg1"/>
                          </a:solidFill>
                          <a:latin typeface="Apple Braille"/>
                          <a:cs typeface="Times New Roman" panose="02020603050405020304" pitchFamily="18" charset="0"/>
                        </a:rPr>
                        <a:t>2022/11</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8223B"/>
                    </a:solidFill>
                  </a:tcPr>
                </a:tc>
                <a:tc>
                  <a:txBody>
                    <a:bodyPr/>
                    <a:lstStyle/>
                    <a:p>
                      <a:pPr algn="ctr">
                        <a:defRPr/>
                      </a:pPr>
                      <a:r>
                        <a:rPr lang="en-US" sz="1300" b="1" dirty="0">
                          <a:solidFill>
                            <a:schemeClr val="bg1"/>
                          </a:solidFill>
                          <a:latin typeface="Apple Braille"/>
                          <a:cs typeface="Times New Roman" panose="02020603050405020304" pitchFamily="18" charset="0"/>
                        </a:rPr>
                        <a:t>Real death</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000"/>
                  </a:ext>
                </a:extLst>
              </a:tr>
              <a:tr h="538100">
                <a:tc>
                  <a:txBody>
                    <a:bodyPr/>
                    <a:lstStyle/>
                    <a:p>
                      <a:pPr algn="ctr">
                        <a:defRPr/>
                      </a:pPr>
                      <a:r>
                        <a:rPr lang="en-US" sz="1200" dirty="0">
                          <a:solidFill>
                            <a:srgbClr val="2A2E3A"/>
                          </a:solidFill>
                          <a:latin typeface="Apple Braille"/>
                        </a:rPr>
                        <a:t>Daily Bass model</a:t>
                      </a:r>
                      <a:endParaRPr lang="en-US" sz="700" dirty="0">
                        <a:latin typeface="Apple Braille"/>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defRPr/>
                      </a:pPr>
                      <a:r>
                        <a:rPr lang="en-US" sz="1900" dirty="0">
                          <a:latin typeface="Apple Braille"/>
                        </a:rPr>
                        <a:t>184</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rowSpan="3">
                  <a:txBody>
                    <a:bodyPr/>
                    <a:lstStyle/>
                    <a:p>
                      <a:pPr algn="ctr">
                        <a:defRPr/>
                      </a:pPr>
                      <a:r>
                        <a:rPr lang="en-US" sz="3600" dirty="0">
                          <a:latin typeface="Apple Braille"/>
                        </a:rPr>
                        <a:t>577</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1900" dirty="0">
                          <a:solidFill>
                            <a:srgbClr val="2A2E3A"/>
                          </a:solidFill>
                          <a:latin typeface="Apple Braille"/>
                        </a:rPr>
                        <a:t>1312</a:t>
                      </a:r>
                      <a:endParaRPr lang="en-US" sz="1900" dirty="0">
                        <a:latin typeface="Apple Braille"/>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rowSpan="3">
                  <a:txBody>
                    <a:bodyPr/>
                    <a:lstStyle/>
                    <a:p>
                      <a:pPr algn="ctr">
                        <a:defRPr/>
                      </a:pPr>
                      <a:r>
                        <a:rPr lang="en-US" sz="3600" dirty="0">
                          <a:latin typeface="Apple Braille"/>
                        </a:rPr>
                        <a:t>2074</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1900" dirty="0">
                          <a:latin typeface="Apple Braille"/>
                        </a:rPr>
                        <a:t>5755</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rowSpan="3">
                  <a:txBody>
                    <a:bodyPr/>
                    <a:lstStyle/>
                    <a:p>
                      <a:pPr algn="ctr">
                        <a:defRPr/>
                      </a:pPr>
                      <a:r>
                        <a:rPr lang="en-US" sz="3600" dirty="0">
                          <a:latin typeface="Apple Braille"/>
                        </a:rPr>
                        <a:t>9985</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38100">
                <a:tc>
                  <a:txBody>
                    <a:bodyPr/>
                    <a:lstStyle/>
                    <a:p>
                      <a:pPr algn="ctr">
                        <a:defRPr/>
                      </a:pPr>
                      <a:r>
                        <a:rPr lang="en-US" sz="1200" dirty="0">
                          <a:solidFill>
                            <a:srgbClr val="2A2E3A"/>
                          </a:solidFill>
                          <a:latin typeface="Apple Braille"/>
                        </a:rPr>
                        <a:t>Weekly Bass model</a:t>
                      </a:r>
                      <a:endParaRPr lang="en-US" sz="700" dirty="0">
                        <a:latin typeface="Apple Braille"/>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endParaRPr lang="zh-CN" sz="1600" dirty="0">
                        <a:latin typeface="Apple Braille"/>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vMerge="1">
                  <a:txBody>
                    <a:bodyPr/>
                    <a:lstStyle/>
                    <a:p>
                      <a:endParaRPr lang="zh-CN" dirty="0"/>
                    </a:p>
                  </a:txBody>
                  <a:tcPr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altLang="zh-CN" sz="1900" dirty="0">
                          <a:latin typeface="Apple Braille"/>
                        </a:rPr>
                        <a:t>1798</a:t>
                      </a:r>
                      <a:endParaRPr lang="zh-CN" sz="1900" dirty="0">
                        <a:latin typeface="Apple Braille"/>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vMerge="1">
                  <a:txBody>
                    <a:bodyPr/>
                    <a:lstStyle/>
                    <a:p>
                      <a:pPr algn="ctr"/>
                      <a:endParaRPr lang="zh-CN" dirty="0"/>
                    </a:p>
                  </a:txBody>
                  <a:tcPr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altLang="zh-CN" sz="1900" dirty="0">
                          <a:latin typeface="Apple Braille"/>
                        </a:rPr>
                        <a:t>7525</a:t>
                      </a:r>
                      <a:endParaRPr lang="zh-CN" sz="1900" dirty="0">
                        <a:latin typeface="Apple Braille"/>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vMerge="1">
                  <a:txBody>
                    <a:bodyPr/>
                    <a:lstStyle/>
                    <a:p>
                      <a:pPr algn="ctr"/>
                      <a:endParaRPr lang="zh-CN" dirty="0"/>
                    </a:p>
                  </a:txBody>
                  <a:tcPr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38100">
                <a:tc>
                  <a:txBody>
                    <a:bodyPr/>
                    <a:lstStyle/>
                    <a:p>
                      <a:pPr algn="ctr">
                        <a:defRPr/>
                      </a:pPr>
                      <a:r>
                        <a:rPr lang="en-US" sz="1200" dirty="0">
                          <a:solidFill>
                            <a:srgbClr val="2A2E3A"/>
                          </a:solidFill>
                          <a:latin typeface="Apple Braille"/>
                        </a:rPr>
                        <a:t>Monthly Bass model</a:t>
                      </a:r>
                      <a:endParaRPr lang="en-US" sz="700" dirty="0">
                        <a:latin typeface="Apple Braille"/>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endParaRPr lang="zh-CN" sz="800" dirty="0">
                        <a:latin typeface="Apple Braille"/>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vMerge="1">
                  <a:txBody>
                    <a:bodyPr/>
                    <a:lstStyle/>
                    <a:p>
                      <a:endParaRPr lang="zh-CN" dirty="0"/>
                    </a:p>
                  </a:txBody>
                  <a:tcPr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endParaRPr lang="zh-CN" sz="800" dirty="0">
                        <a:latin typeface="Apple Braille"/>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vMerge="1">
                  <a:txBody>
                    <a:bodyPr/>
                    <a:lstStyle/>
                    <a:p>
                      <a:pPr algn="ctr"/>
                      <a:endParaRPr lang="zh-CN" dirty="0"/>
                    </a:p>
                  </a:txBody>
                  <a:tcPr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altLang="zh-CN" sz="1900" dirty="0">
                          <a:latin typeface="Apple Braille"/>
                        </a:rPr>
                        <a:t>8926</a:t>
                      </a:r>
                      <a:endParaRPr lang="zh-CN" sz="1900" dirty="0">
                        <a:latin typeface="Apple Braille"/>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vMerge="1">
                  <a:txBody>
                    <a:bodyPr/>
                    <a:lstStyle/>
                    <a:p>
                      <a:pPr algn="ctr"/>
                      <a:endParaRPr lang="zh-CN" dirty="0"/>
                    </a:p>
                  </a:txBody>
                  <a:tcPr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cxnSp>
        <p:nvCxnSpPr>
          <p:cNvPr id="27" name="直接连接符 26">
            <a:extLst>
              <a:ext uri="{FF2B5EF4-FFF2-40B4-BE49-F238E27FC236}">
                <a16:creationId xmlns:a16="http://schemas.microsoft.com/office/drawing/2014/main" id="{B2CB0D0C-515A-6A64-6BBD-C4A5868D3D7D}"/>
              </a:ext>
            </a:extLst>
          </p:cNvPr>
          <p:cNvCxnSpPr>
            <a:cxnSpLocks/>
          </p:cNvCxnSpPr>
          <p:nvPr/>
        </p:nvCxnSpPr>
        <p:spPr>
          <a:xfrm flipV="1">
            <a:off x="1651000" y="3916233"/>
            <a:ext cx="1371600" cy="558800"/>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BBAC7C57-CC3C-B854-4D57-AD71E3D55E4D}"/>
              </a:ext>
            </a:extLst>
          </p:cNvPr>
          <p:cNvCxnSpPr>
            <a:cxnSpLocks/>
          </p:cNvCxnSpPr>
          <p:nvPr/>
        </p:nvCxnSpPr>
        <p:spPr>
          <a:xfrm flipV="1">
            <a:off x="1651000" y="4475033"/>
            <a:ext cx="1371600" cy="53287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360AAB5C-3F45-DDBF-EA0C-68F4C3590993}"/>
              </a:ext>
            </a:extLst>
          </p:cNvPr>
          <p:cNvCxnSpPr>
            <a:cxnSpLocks/>
          </p:cNvCxnSpPr>
          <p:nvPr/>
        </p:nvCxnSpPr>
        <p:spPr>
          <a:xfrm flipV="1">
            <a:off x="4648200" y="4475033"/>
            <a:ext cx="2184400" cy="532871"/>
          </a:xfrm>
          <a:prstGeom prst="line">
            <a:avLst/>
          </a:prstGeom>
        </p:spPr>
        <p:style>
          <a:lnRef idx="1">
            <a:schemeClr val="dk1"/>
          </a:lnRef>
          <a:fillRef idx="0">
            <a:schemeClr val="dk1"/>
          </a:fillRef>
          <a:effectRef idx="0">
            <a:schemeClr val="dk1"/>
          </a:effectRef>
          <a:fontRef idx="minor">
            <a:schemeClr val="tx1"/>
          </a:fontRef>
        </p:style>
      </p:cxnSp>
      <p:pic>
        <p:nvPicPr>
          <p:cNvPr id="5" name="Picture 2">
            <a:extLst>
              <a:ext uri="{FF2B5EF4-FFF2-40B4-BE49-F238E27FC236}">
                <a16:creationId xmlns:a16="http://schemas.microsoft.com/office/drawing/2014/main" id="{CD12906D-FAEB-D78D-5725-3B4A60499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V 形 5">
            <a:extLst>
              <a:ext uri="{FF2B5EF4-FFF2-40B4-BE49-F238E27FC236}">
                <a16:creationId xmlns:a16="http://schemas.microsoft.com/office/drawing/2014/main" id="{13E34904-2D64-91F1-A270-665C29B8D3AE}"/>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7" name="箭头: V 形 6">
            <a:extLst>
              <a:ext uri="{FF2B5EF4-FFF2-40B4-BE49-F238E27FC236}">
                <a16:creationId xmlns:a16="http://schemas.microsoft.com/office/drawing/2014/main" id="{1344F1E7-8539-89CB-8A01-7627527B4910}"/>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8" name="箭头: V 形 7">
            <a:extLst>
              <a:ext uri="{FF2B5EF4-FFF2-40B4-BE49-F238E27FC236}">
                <a16:creationId xmlns:a16="http://schemas.microsoft.com/office/drawing/2014/main" id="{F55504AB-D64A-7327-128B-74DB5C14271E}"/>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4CC3F19C-9ADC-11F6-0A98-85C6D89A4804}"/>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0" name="箭头: V 形 9">
            <a:extLst>
              <a:ext uri="{FF2B5EF4-FFF2-40B4-BE49-F238E27FC236}">
                <a16:creationId xmlns:a16="http://schemas.microsoft.com/office/drawing/2014/main" id="{D0A4BE7F-C011-7CCF-CFBF-A24BFCDD4FA0}"/>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947107585"/>
              </p:ext>
            </p:extLst>
          </p:nvPr>
        </p:nvGraphicFramePr>
        <p:xfrm>
          <a:off x="5255172" y="2162181"/>
          <a:ext cx="6251028" cy="3798724"/>
        </p:xfrm>
        <a:graphic>
          <a:graphicData uri="http://schemas.openxmlformats.org/drawingml/2006/table">
            <a:tbl>
              <a:tblPr/>
              <a:tblGrid>
                <a:gridCol w="6251028">
                  <a:extLst>
                    <a:ext uri="{9D8B030D-6E8A-4147-A177-3AD203B41FA5}">
                      <a16:colId xmlns:a16="http://schemas.microsoft.com/office/drawing/2014/main" val="20000"/>
                    </a:ext>
                  </a:extLst>
                </a:gridCol>
              </a:tblGrid>
              <a:tr h="752183">
                <a:tc>
                  <a:txBody>
                    <a:bodyPr/>
                    <a:lstStyle/>
                    <a:p>
                      <a:pPr algn="l">
                        <a:defRPr/>
                      </a:pPr>
                      <a:r>
                        <a:rPr lang="en-US" sz="1700" dirty="0">
                          <a:solidFill>
                            <a:srgbClr val="2A2E3A"/>
                          </a:solidFill>
                          <a:latin typeface="Apple Braille"/>
                        </a:rPr>
                        <a:t>S =  The number of susceptible individuals </a:t>
                      </a:r>
                    </a:p>
                    <a:p>
                      <a:pPr algn="l">
                        <a:defRPr/>
                      </a:pPr>
                      <a:r>
                        <a:rPr lang="en-US" sz="1700" dirty="0">
                          <a:solidFill>
                            <a:srgbClr val="2A2E3A"/>
                          </a:solidFill>
                          <a:latin typeface="Apple Braille"/>
                        </a:rPr>
                        <a:t>(S0: number of initial susceptible individuals)</a:t>
                      </a:r>
                      <a:endParaRPr lang="en-US" sz="700" dirty="0">
                        <a:latin typeface="Apple Braille"/>
                      </a:endParaRP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0" cap="flat" cmpd="sng" algn="ctr">
                      <a:solidFill>
                        <a:srgbClr val="EDECED"/>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0"/>
                  </a:ext>
                </a:extLst>
              </a:tr>
              <a:tr h="764786">
                <a:tc>
                  <a:txBody>
                    <a:bodyPr/>
                    <a:lstStyle/>
                    <a:p>
                      <a:pPr algn="l">
                        <a:defRPr/>
                      </a:pPr>
                      <a:r>
                        <a:rPr lang="en-US" sz="1700" dirty="0">
                          <a:solidFill>
                            <a:srgbClr val="2A2E3A"/>
                          </a:solidFill>
                          <a:latin typeface="Apple Braille"/>
                        </a:rPr>
                        <a:t>I =  The number of infectious individuals</a:t>
                      </a:r>
                      <a:endParaRPr lang="en-US" sz="700" dirty="0">
                        <a:solidFill>
                          <a:srgbClr val="2A2E3A"/>
                        </a:solidFill>
                        <a:latin typeface="Apple Braille"/>
                      </a:endParaRPr>
                    </a:p>
                    <a:p>
                      <a:pPr algn="l">
                        <a:defRPr/>
                      </a:pPr>
                      <a:r>
                        <a:rPr lang="en-US" sz="1700" kern="1200" dirty="0">
                          <a:solidFill>
                            <a:srgbClr val="2A2E3A"/>
                          </a:solidFill>
                          <a:latin typeface="Apple Braille"/>
                          <a:ea typeface="+mn-ea"/>
                          <a:cs typeface="+mn-cs"/>
                        </a:rPr>
                        <a:t>(I0: the number of individuals who get infected)</a:t>
                      </a: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764786">
                <a:tc>
                  <a:txBody>
                    <a:bodyPr/>
                    <a:lstStyle/>
                    <a:p>
                      <a:pPr algn="l">
                        <a:defRPr/>
                      </a:pPr>
                      <a:r>
                        <a:rPr lang="en-US" sz="1700" kern="1200" dirty="0">
                          <a:solidFill>
                            <a:srgbClr val="2A2E3A"/>
                          </a:solidFill>
                          <a:latin typeface="Apple Braille"/>
                          <a:ea typeface="+mn-ea"/>
                          <a:cs typeface="+mn-cs"/>
                        </a:rPr>
                        <a:t>Beta = </a:t>
                      </a:r>
                      <a:r>
                        <a:rPr lang="en-US" altLang="zh-CN" sz="1700" kern="1200" dirty="0">
                          <a:solidFill>
                            <a:srgbClr val="2A2E3A"/>
                          </a:solidFill>
                          <a:latin typeface="Apple Braille"/>
                          <a:ea typeface="+mn-ea"/>
                          <a:cs typeface="+mn-cs"/>
                        </a:rPr>
                        <a:t>Contact Rate</a:t>
                      </a:r>
                      <a:endParaRPr lang="en-US" sz="1700" kern="1200" dirty="0">
                        <a:solidFill>
                          <a:srgbClr val="2A2E3A"/>
                        </a:solidFill>
                        <a:latin typeface="Apple Braille"/>
                        <a:ea typeface="+mn-ea"/>
                        <a:cs typeface="+mn-cs"/>
                      </a:endParaRP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764786">
                <a:tc>
                  <a:txBody>
                    <a:bodyPr/>
                    <a:lstStyle/>
                    <a:p>
                      <a:pPr algn="l">
                        <a:defRPr/>
                      </a:pPr>
                      <a:r>
                        <a:rPr lang="en-US" sz="1700" dirty="0">
                          <a:solidFill>
                            <a:srgbClr val="2A2E3A"/>
                          </a:solidFill>
                          <a:latin typeface="Apple Braille"/>
                        </a:rPr>
                        <a:t>Gamma = Recovery Rate</a:t>
                      </a:r>
                      <a:endParaRPr lang="en-US" sz="700" dirty="0">
                        <a:latin typeface="Apple Braille"/>
                      </a:endParaRP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r h="752183">
                <a:tc>
                  <a:txBody>
                    <a:bodyPr/>
                    <a:lstStyle/>
                    <a:p>
                      <a:pPr algn="l">
                        <a:defRPr/>
                      </a:pPr>
                      <a:r>
                        <a:rPr lang="en-US" sz="1700" dirty="0">
                          <a:solidFill>
                            <a:srgbClr val="2A2E3A"/>
                          </a:solidFill>
                          <a:latin typeface="Apple Braille"/>
                        </a:rPr>
                        <a:t>d = Death Rate</a:t>
                      </a:r>
                      <a:endParaRPr lang="en-US" sz="700" dirty="0">
                        <a:latin typeface="Apple Braille"/>
                      </a:endParaRPr>
                    </a:p>
                  </a:txBody>
                  <a:tcPr marL="60960" marR="60960" marT="30480" marB="30480">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0" cap="flat" cmpd="sng" algn="ctr">
                      <a:solidFill>
                        <a:srgbClr val="EDECE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9" name="Group 9"/>
          <p:cNvGrpSpPr/>
          <p:nvPr/>
        </p:nvGrpSpPr>
        <p:grpSpPr>
          <a:xfrm>
            <a:off x="499241" y="255645"/>
            <a:ext cx="7454462" cy="1252180"/>
            <a:chOff x="0" y="0"/>
            <a:chExt cx="15207079" cy="2504361"/>
          </a:xfrm>
        </p:grpSpPr>
        <p:sp>
          <p:nvSpPr>
            <p:cNvPr id="10" name="TextBox 10"/>
            <p:cNvSpPr txBox="1"/>
            <p:nvPr/>
          </p:nvSpPr>
          <p:spPr>
            <a:xfrm>
              <a:off x="0" y="0"/>
              <a:ext cx="15207079" cy="1578895"/>
            </a:xfrm>
            <a:prstGeom prst="rect">
              <a:avLst/>
            </a:prstGeom>
          </p:spPr>
          <p:txBody>
            <a:bodyPr wrap="square" lIns="0" tIns="0" rIns="0" bIns="0" rtlCol="0" anchor="t">
              <a:spAutoFit/>
            </a:bodyPr>
            <a:lstStyle/>
            <a:p>
              <a:pPr>
                <a:lnSpc>
                  <a:spcPts val="6800"/>
                </a:lnSpc>
              </a:pPr>
              <a:r>
                <a:rPr lang="en-US" sz="4000" b="1" dirty="0">
                  <a:solidFill>
                    <a:srgbClr val="A20E20"/>
                  </a:solidFill>
                  <a:latin typeface="Apple Braille"/>
                </a:rPr>
                <a:t>SIRD Model Intro</a:t>
              </a:r>
            </a:p>
          </p:txBody>
        </p:sp>
        <p:sp>
          <p:nvSpPr>
            <p:cNvPr id="11" name="TextBox 11"/>
            <p:cNvSpPr txBox="1"/>
            <p:nvPr/>
          </p:nvSpPr>
          <p:spPr>
            <a:xfrm>
              <a:off x="0" y="1735433"/>
              <a:ext cx="15207079" cy="768928"/>
            </a:xfrm>
            <a:prstGeom prst="rect">
              <a:avLst/>
            </a:prstGeom>
          </p:spPr>
          <p:txBody>
            <a:bodyPr lIns="0" tIns="0" rIns="0" bIns="0" rtlCol="0" anchor="t">
              <a:spAutoFit/>
            </a:bodyPr>
            <a:lstStyle/>
            <a:p>
              <a:pPr>
                <a:lnSpc>
                  <a:spcPts val="3173"/>
                </a:lnSpc>
              </a:pPr>
              <a:r>
                <a:rPr lang="en-US" sz="2200" dirty="0">
                  <a:solidFill>
                    <a:srgbClr val="2A2E3A"/>
                  </a:solidFill>
                  <a:latin typeface="Apple Braille"/>
                </a:rPr>
                <a:t>The Susceptible-Infectious-Recovered-Deceased model</a:t>
              </a:r>
            </a:p>
          </p:txBody>
        </p:sp>
      </p:grpSp>
      <p:pic>
        <p:nvPicPr>
          <p:cNvPr id="12" name="Picture 2">
            <a:extLst>
              <a:ext uri="{FF2B5EF4-FFF2-40B4-BE49-F238E27FC236}">
                <a16:creationId xmlns:a16="http://schemas.microsoft.com/office/drawing/2014/main" id="{C31A34C9-C2BB-1AEB-7018-E56C4921A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3" name="箭头: V 形 12">
            <a:extLst>
              <a:ext uri="{FF2B5EF4-FFF2-40B4-BE49-F238E27FC236}">
                <a16:creationId xmlns:a16="http://schemas.microsoft.com/office/drawing/2014/main" id="{519796BA-04C0-AE0E-4647-E43BF865E294}"/>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4" name="箭头: V 形 13">
            <a:extLst>
              <a:ext uri="{FF2B5EF4-FFF2-40B4-BE49-F238E27FC236}">
                <a16:creationId xmlns:a16="http://schemas.microsoft.com/office/drawing/2014/main" id="{0B196C32-04AF-2E02-7230-EFF868E8DFCD}"/>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5" name="箭头: V 形 14">
            <a:extLst>
              <a:ext uri="{FF2B5EF4-FFF2-40B4-BE49-F238E27FC236}">
                <a16:creationId xmlns:a16="http://schemas.microsoft.com/office/drawing/2014/main" id="{8F980DA1-CB1A-F8B8-9BFB-8DF558A620FD}"/>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7BD1AEC8-D03E-2AD6-D6C1-1A89C0586E57}"/>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7" name="箭头: V 形 16">
            <a:extLst>
              <a:ext uri="{FF2B5EF4-FFF2-40B4-BE49-F238E27FC236}">
                <a16:creationId xmlns:a16="http://schemas.microsoft.com/office/drawing/2014/main" id="{344C3CDD-709E-DEC2-0B88-7D126B3BE819}"/>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3" name="Rectangle 2">
            <a:extLst>
              <a:ext uri="{FF2B5EF4-FFF2-40B4-BE49-F238E27FC236}">
                <a16:creationId xmlns:a16="http://schemas.microsoft.com/office/drawing/2014/main" id="{2EFFEBF8-0C15-6679-13CD-1A7D05CDB5CE}"/>
              </a:ext>
            </a:extLst>
          </p:cNvPr>
          <p:cNvSpPr/>
          <p:nvPr/>
        </p:nvSpPr>
        <p:spPr>
          <a:xfrm>
            <a:off x="241737" y="3310759"/>
            <a:ext cx="830317" cy="558219"/>
          </a:xfrm>
          <a:prstGeom prst="rect">
            <a:avLst/>
          </a:prstGeom>
          <a:noFill/>
          <a:ln w="28575">
            <a:solidFill>
              <a:srgbClr val="20386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3600" dirty="0">
                <a:latin typeface="Apple Braille"/>
              </a:rPr>
              <a:t>S</a:t>
            </a:r>
            <a:endParaRPr lang="en-US" sz="3600" dirty="0">
              <a:latin typeface="Apple Braille"/>
            </a:endParaRPr>
          </a:p>
        </p:txBody>
      </p:sp>
      <p:sp>
        <p:nvSpPr>
          <p:cNvPr id="8" name="Rectangle 7">
            <a:extLst>
              <a:ext uri="{FF2B5EF4-FFF2-40B4-BE49-F238E27FC236}">
                <a16:creationId xmlns:a16="http://schemas.microsoft.com/office/drawing/2014/main" id="{592CF6BD-0ED4-E96A-FEB8-0E38449A02C0}"/>
              </a:ext>
            </a:extLst>
          </p:cNvPr>
          <p:cNvSpPr/>
          <p:nvPr/>
        </p:nvSpPr>
        <p:spPr>
          <a:xfrm>
            <a:off x="1871170" y="3304718"/>
            <a:ext cx="830316" cy="558218"/>
          </a:xfrm>
          <a:prstGeom prst="rect">
            <a:avLst/>
          </a:prstGeom>
          <a:noFill/>
          <a:ln w="28575">
            <a:solidFill>
              <a:srgbClr val="20386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latin typeface="Apple Braille"/>
              </a:rPr>
              <a:t>I</a:t>
            </a:r>
          </a:p>
        </p:txBody>
      </p:sp>
      <p:cxnSp>
        <p:nvCxnSpPr>
          <p:cNvPr id="21" name="Straight Arrow Connector 20">
            <a:extLst>
              <a:ext uri="{FF2B5EF4-FFF2-40B4-BE49-F238E27FC236}">
                <a16:creationId xmlns:a16="http://schemas.microsoft.com/office/drawing/2014/main" id="{06C88AF4-BEE6-4AD2-B39C-CB0A01473C2B}"/>
              </a:ext>
            </a:extLst>
          </p:cNvPr>
          <p:cNvCxnSpPr>
            <a:cxnSpLocks/>
            <a:stCxn id="3" idx="3"/>
            <a:endCxn id="8" idx="1"/>
          </p:cNvCxnSpPr>
          <p:nvPr/>
        </p:nvCxnSpPr>
        <p:spPr>
          <a:xfrm flipV="1">
            <a:off x="1072054" y="3583827"/>
            <a:ext cx="799116" cy="6042"/>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7CFFD9C-7EBD-296B-49B7-A4353A6AADA2}"/>
              </a:ext>
            </a:extLst>
          </p:cNvPr>
          <p:cNvCxnSpPr>
            <a:cxnSpLocks/>
            <a:stCxn id="8" idx="3"/>
            <a:endCxn id="50" idx="1"/>
          </p:cNvCxnSpPr>
          <p:nvPr/>
        </p:nvCxnSpPr>
        <p:spPr>
          <a:xfrm flipV="1">
            <a:off x="2701486" y="2841985"/>
            <a:ext cx="967457" cy="741842"/>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CE4264-45D3-CA6F-90E4-A28A11A85698}"/>
              </a:ext>
            </a:extLst>
          </p:cNvPr>
          <p:cNvCxnSpPr>
            <a:cxnSpLocks/>
            <a:stCxn id="8" idx="3"/>
            <a:endCxn id="49" idx="1"/>
          </p:cNvCxnSpPr>
          <p:nvPr/>
        </p:nvCxnSpPr>
        <p:spPr>
          <a:xfrm>
            <a:off x="2701486" y="3583827"/>
            <a:ext cx="967457" cy="770513"/>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04A20F-7C27-4579-FC13-AAB314EBFBD3}"/>
              </a:ext>
            </a:extLst>
          </p:cNvPr>
          <p:cNvSpPr txBox="1"/>
          <p:nvPr/>
        </p:nvSpPr>
        <p:spPr>
          <a:xfrm>
            <a:off x="1309498" y="3168863"/>
            <a:ext cx="384848" cy="400110"/>
          </a:xfrm>
          <a:prstGeom prst="rect">
            <a:avLst/>
          </a:prstGeom>
          <a:noFill/>
        </p:spPr>
        <p:txBody>
          <a:bodyPr wrap="square" rtlCol="0">
            <a:spAutoFit/>
          </a:bodyPr>
          <a:lstStyle/>
          <a:p>
            <a:r>
              <a:rPr lang="el-GR" sz="2000" b="1" dirty="0">
                <a:latin typeface="Apple Braille"/>
                <a:cs typeface="Times New Roman" panose="02020603050405020304" pitchFamily="18" charset="0"/>
              </a:rPr>
              <a:t>β</a:t>
            </a:r>
            <a:endParaRPr lang="en-US" sz="2000" b="1" dirty="0">
              <a:latin typeface="Apple Braille"/>
            </a:endParaRPr>
          </a:p>
        </p:txBody>
      </p:sp>
      <p:sp>
        <p:nvSpPr>
          <p:cNvPr id="49" name="Rectangle 48">
            <a:extLst>
              <a:ext uri="{FF2B5EF4-FFF2-40B4-BE49-F238E27FC236}">
                <a16:creationId xmlns:a16="http://schemas.microsoft.com/office/drawing/2014/main" id="{DF8D2651-55DF-9469-60F9-B2110B3D8C92}"/>
              </a:ext>
            </a:extLst>
          </p:cNvPr>
          <p:cNvSpPr/>
          <p:nvPr/>
        </p:nvSpPr>
        <p:spPr>
          <a:xfrm>
            <a:off x="3668943" y="4075230"/>
            <a:ext cx="830317" cy="558219"/>
          </a:xfrm>
          <a:prstGeom prst="rect">
            <a:avLst/>
          </a:prstGeom>
          <a:noFill/>
          <a:ln w="28575">
            <a:solidFill>
              <a:srgbClr val="20386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latin typeface="Apple Braille"/>
              </a:rPr>
              <a:t>D</a:t>
            </a:r>
          </a:p>
        </p:txBody>
      </p:sp>
      <p:sp>
        <p:nvSpPr>
          <p:cNvPr id="50" name="Rectangle 49">
            <a:extLst>
              <a:ext uri="{FF2B5EF4-FFF2-40B4-BE49-F238E27FC236}">
                <a16:creationId xmlns:a16="http://schemas.microsoft.com/office/drawing/2014/main" id="{53884DDD-9DDD-3CDA-8ABD-AD69A04A4418}"/>
              </a:ext>
            </a:extLst>
          </p:cNvPr>
          <p:cNvSpPr/>
          <p:nvPr/>
        </p:nvSpPr>
        <p:spPr>
          <a:xfrm>
            <a:off x="3668943" y="2562875"/>
            <a:ext cx="830317" cy="558219"/>
          </a:xfrm>
          <a:prstGeom prst="rect">
            <a:avLst/>
          </a:prstGeom>
          <a:noFill/>
          <a:ln w="28575">
            <a:solidFill>
              <a:srgbClr val="20386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latin typeface="Apple Braille"/>
              </a:rPr>
              <a:t>R</a:t>
            </a:r>
          </a:p>
        </p:txBody>
      </p:sp>
      <p:sp>
        <p:nvSpPr>
          <p:cNvPr id="1027" name="TextBox 1026">
            <a:extLst>
              <a:ext uri="{FF2B5EF4-FFF2-40B4-BE49-F238E27FC236}">
                <a16:creationId xmlns:a16="http://schemas.microsoft.com/office/drawing/2014/main" id="{DCA7165D-0124-230A-4F07-AAE14CCDC1D4}"/>
              </a:ext>
            </a:extLst>
          </p:cNvPr>
          <p:cNvSpPr txBox="1"/>
          <p:nvPr/>
        </p:nvSpPr>
        <p:spPr>
          <a:xfrm>
            <a:off x="2996609" y="3536173"/>
            <a:ext cx="384848" cy="400110"/>
          </a:xfrm>
          <a:prstGeom prst="rect">
            <a:avLst/>
          </a:prstGeom>
          <a:noFill/>
        </p:spPr>
        <p:txBody>
          <a:bodyPr wrap="square" rtlCol="0">
            <a:spAutoFit/>
          </a:bodyPr>
          <a:lstStyle/>
          <a:p>
            <a:pPr algn="ctr"/>
            <a:r>
              <a:rPr lang="en-US" sz="2000" b="1" dirty="0">
                <a:latin typeface="Apple Braille"/>
                <a:cs typeface="Times New Roman" panose="02020603050405020304" pitchFamily="18" charset="0"/>
              </a:rPr>
              <a:t>d</a:t>
            </a:r>
            <a:endParaRPr lang="en-US" sz="2000" b="1" dirty="0">
              <a:latin typeface="Apple Braille"/>
            </a:endParaRPr>
          </a:p>
        </p:txBody>
      </p:sp>
      <p:sp>
        <p:nvSpPr>
          <p:cNvPr id="1028" name="TextBox 1027">
            <a:extLst>
              <a:ext uri="{FF2B5EF4-FFF2-40B4-BE49-F238E27FC236}">
                <a16:creationId xmlns:a16="http://schemas.microsoft.com/office/drawing/2014/main" id="{4555BD72-7C5A-DAAA-D766-18F04927ADB5}"/>
              </a:ext>
            </a:extLst>
          </p:cNvPr>
          <p:cNvSpPr txBox="1"/>
          <p:nvPr/>
        </p:nvSpPr>
        <p:spPr>
          <a:xfrm>
            <a:off x="2992791" y="2721663"/>
            <a:ext cx="384848" cy="400110"/>
          </a:xfrm>
          <a:prstGeom prst="rect">
            <a:avLst/>
          </a:prstGeom>
          <a:noFill/>
        </p:spPr>
        <p:txBody>
          <a:bodyPr wrap="square" rtlCol="0">
            <a:spAutoFit/>
          </a:bodyPr>
          <a:lstStyle/>
          <a:p>
            <a:pPr algn="ctr"/>
            <a:r>
              <a:rPr lang="el-GR" sz="2000" b="1" dirty="0">
                <a:latin typeface="Apple Braille"/>
                <a:cs typeface="Times New Roman" panose="02020603050405020304" pitchFamily="18" charset="0"/>
              </a:rPr>
              <a:t>γ</a:t>
            </a:r>
            <a:endParaRPr lang="en-US" sz="2000" b="1" dirty="0">
              <a:latin typeface="Apple Braill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321114"/>
            <a:ext cx="6677213" cy="1164866"/>
            <a:chOff x="0" y="0"/>
            <a:chExt cx="13354426" cy="2329731"/>
          </a:xfrm>
        </p:grpSpPr>
        <p:sp>
          <p:nvSpPr>
            <p:cNvPr id="3" name="TextBox 3"/>
            <p:cNvSpPr txBox="1"/>
            <p:nvPr/>
          </p:nvSpPr>
          <p:spPr>
            <a:xfrm>
              <a:off x="0" y="0"/>
              <a:ext cx="13354426" cy="1578893"/>
            </a:xfrm>
            <a:prstGeom prst="rect">
              <a:avLst/>
            </a:prstGeom>
          </p:spPr>
          <p:txBody>
            <a:bodyPr lIns="0" tIns="0" rIns="0" bIns="0" rtlCol="0" anchor="t">
              <a:spAutoFit/>
            </a:bodyPr>
            <a:lstStyle/>
            <a:p>
              <a:pPr>
                <a:lnSpc>
                  <a:spcPts val="6800"/>
                </a:lnSpc>
              </a:pPr>
              <a:r>
                <a:rPr lang="en-US" sz="4000" b="1" dirty="0">
                  <a:solidFill>
                    <a:srgbClr val="A20E20"/>
                  </a:solidFill>
                  <a:latin typeface="Apple Braille"/>
                </a:rPr>
                <a:t>SIRD Model</a:t>
              </a:r>
            </a:p>
          </p:txBody>
        </p:sp>
        <p:sp>
          <p:nvSpPr>
            <p:cNvPr id="4" name="TextBox 4"/>
            <p:cNvSpPr txBox="1"/>
            <p:nvPr/>
          </p:nvSpPr>
          <p:spPr>
            <a:xfrm>
              <a:off x="0" y="1560803"/>
              <a:ext cx="13354426"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Comparisons and Predictions</a:t>
              </a:r>
            </a:p>
          </p:txBody>
        </p:sp>
      </p:grpSp>
      <p:grpSp>
        <p:nvGrpSpPr>
          <p:cNvPr id="40" name="Group 40"/>
          <p:cNvGrpSpPr/>
          <p:nvPr/>
        </p:nvGrpSpPr>
        <p:grpSpPr>
          <a:xfrm>
            <a:off x="6615979" y="3425053"/>
            <a:ext cx="4446202" cy="2577852"/>
            <a:chOff x="0" y="-57150"/>
            <a:chExt cx="8908010" cy="6379624"/>
          </a:xfrm>
        </p:grpSpPr>
        <p:sp>
          <p:nvSpPr>
            <p:cNvPr id="41" name="TextBox 41"/>
            <p:cNvSpPr txBox="1"/>
            <p:nvPr/>
          </p:nvSpPr>
          <p:spPr>
            <a:xfrm>
              <a:off x="0" y="766160"/>
              <a:ext cx="8908010" cy="692498"/>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360</a:t>
              </a:r>
            </a:p>
          </p:txBody>
        </p:sp>
        <p:sp>
          <p:nvSpPr>
            <p:cNvPr id="42" name="TextBox 42"/>
            <p:cNvSpPr txBox="1"/>
            <p:nvPr/>
          </p:nvSpPr>
          <p:spPr>
            <a:xfrm>
              <a:off x="0" y="-57150"/>
              <a:ext cx="8908010" cy="531428"/>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Daily Predictions for Dec 16, 2022</a:t>
              </a:r>
            </a:p>
          </p:txBody>
        </p:sp>
        <p:sp>
          <p:nvSpPr>
            <p:cNvPr id="43" name="AutoShape 43"/>
            <p:cNvSpPr/>
            <p:nvPr/>
          </p:nvSpPr>
          <p:spPr>
            <a:xfrm>
              <a:off x="0" y="1902423"/>
              <a:ext cx="8656320" cy="0"/>
            </a:xfrm>
            <a:prstGeom prst="line">
              <a:avLst/>
            </a:prstGeom>
            <a:ln w="12700" cap="flat">
              <a:solidFill>
                <a:srgbClr val="2A2E3A"/>
              </a:solidFill>
              <a:prstDash val="solid"/>
              <a:headEnd type="none" w="sm" len="sm"/>
              <a:tailEnd type="none" w="sm" len="sm"/>
            </a:ln>
          </p:spPr>
        </p:sp>
        <p:sp>
          <p:nvSpPr>
            <p:cNvPr id="44" name="AutoShape 44"/>
            <p:cNvSpPr/>
            <p:nvPr/>
          </p:nvSpPr>
          <p:spPr>
            <a:xfrm>
              <a:off x="0" y="4252135"/>
              <a:ext cx="8656320" cy="0"/>
            </a:xfrm>
            <a:prstGeom prst="line">
              <a:avLst/>
            </a:prstGeom>
            <a:ln w="12700" cap="flat">
              <a:solidFill>
                <a:srgbClr val="2A2E3A"/>
              </a:solidFill>
              <a:prstDash val="solid"/>
              <a:headEnd type="none" w="sm" len="sm"/>
              <a:tailEnd type="none" w="sm" len="sm"/>
            </a:ln>
          </p:spPr>
        </p:sp>
        <p:sp>
          <p:nvSpPr>
            <p:cNvPr id="45" name="TextBox 45"/>
            <p:cNvSpPr txBox="1"/>
            <p:nvPr/>
          </p:nvSpPr>
          <p:spPr>
            <a:xfrm>
              <a:off x="0" y="3115872"/>
              <a:ext cx="8908010" cy="692498"/>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11189</a:t>
              </a:r>
            </a:p>
          </p:txBody>
        </p:sp>
        <p:sp>
          <p:nvSpPr>
            <p:cNvPr id="46" name="TextBox 46"/>
            <p:cNvSpPr txBox="1"/>
            <p:nvPr/>
          </p:nvSpPr>
          <p:spPr>
            <a:xfrm>
              <a:off x="0" y="2292562"/>
              <a:ext cx="8908010" cy="531428"/>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Monthly Prediction for Dec 2022</a:t>
              </a:r>
            </a:p>
          </p:txBody>
        </p:sp>
        <p:sp>
          <p:nvSpPr>
            <p:cNvPr id="47" name="TextBox 47"/>
            <p:cNvSpPr txBox="1"/>
            <p:nvPr/>
          </p:nvSpPr>
          <p:spPr>
            <a:xfrm>
              <a:off x="0" y="5465583"/>
              <a:ext cx="8908010" cy="856891"/>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 63827</a:t>
              </a:r>
            </a:p>
          </p:txBody>
        </p:sp>
        <p:sp>
          <p:nvSpPr>
            <p:cNvPr id="48" name="TextBox 48"/>
            <p:cNvSpPr txBox="1"/>
            <p:nvPr/>
          </p:nvSpPr>
          <p:spPr>
            <a:xfrm>
              <a:off x="0" y="4642276"/>
              <a:ext cx="8908010" cy="531428"/>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Yearly Prediction for 2023</a:t>
              </a:r>
            </a:p>
          </p:txBody>
        </p:sp>
      </p:grpSp>
      <p:pic>
        <p:nvPicPr>
          <p:cNvPr id="64" name="Picture 63">
            <a:extLst>
              <a:ext uri="{FF2B5EF4-FFF2-40B4-BE49-F238E27FC236}">
                <a16:creationId xmlns:a16="http://schemas.microsoft.com/office/drawing/2014/main" id="{DD600CA9-30DD-E22F-2A80-59E30BE70EC1}"/>
              </a:ext>
            </a:extLst>
          </p:cNvPr>
          <p:cNvPicPr>
            <a:picLocks noChangeAspect="1"/>
          </p:cNvPicPr>
          <p:nvPr/>
        </p:nvPicPr>
        <p:blipFill>
          <a:blip r:embed="rId2"/>
          <a:stretch>
            <a:fillRect/>
          </a:stretch>
        </p:blipFill>
        <p:spPr>
          <a:xfrm>
            <a:off x="680588" y="3143694"/>
            <a:ext cx="5257800" cy="3107741"/>
          </a:xfrm>
          <a:prstGeom prst="rect">
            <a:avLst/>
          </a:prstGeom>
        </p:spPr>
      </p:pic>
      <p:pic>
        <p:nvPicPr>
          <p:cNvPr id="5" name="Picture 2">
            <a:extLst>
              <a:ext uri="{FF2B5EF4-FFF2-40B4-BE49-F238E27FC236}">
                <a16:creationId xmlns:a16="http://schemas.microsoft.com/office/drawing/2014/main" id="{4480A355-BDFA-0C8C-53B7-22AB78647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V 形 5">
            <a:extLst>
              <a:ext uri="{FF2B5EF4-FFF2-40B4-BE49-F238E27FC236}">
                <a16:creationId xmlns:a16="http://schemas.microsoft.com/office/drawing/2014/main" id="{515BA829-CED2-D009-CD9E-0B04DA6D3983}"/>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7" name="箭头: V 形 6">
            <a:extLst>
              <a:ext uri="{FF2B5EF4-FFF2-40B4-BE49-F238E27FC236}">
                <a16:creationId xmlns:a16="http://schemas.microsoft.com/office/drawing/2014/main" id="{8F4B536C-7F5D-336B-2F01-48ACCA8B353C}"/>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8" name="箭头: V 形 7">
            <a:extLst>
              <a:ext uri="{FF2B5EF4-FFF2-40B4-BE49-F238E27FC236}">
                <a16:creationId xmlns:a16="http://schemas.microsoft.com/office/drawing/2014/main" id="{B8303F1A-AE69-888A-BD45-AA7C8AFA8ED9}"/>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33F2DA12-60D4-7B90-1C78-BE4EAFD2F420}"/>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0" name="箭头: V 形 9">
            <a:extLst>
              <a:ext uri="{FF2B5EF4-FFF2-40B4-BE49-F238E27FC236}">
                <a16:creationId xmlns:a16="http://schemas.microsoft.com/office/drawing/2014/main" id="{1B442556-0754-1AC7-249F-C456743478F3}"/>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graphicFrame>
        <p:nvGraphicFramePr>
          <p:cNvPr id="11" name="Table 13">
            <a:extLst>
              <a:ext uri="{FF2B5EF4-FFF2-40B4-BE49-F238E27FC236}">
                <a16:creationId xmlns:a16="http://schemas.microsoft.com/office/drawing/2014/main" id="{344D367A-52CA-1173-131A-5BD75C3FE263}"/>
              </a:ext>
            </a:extLst>
          </p:cNvPr>
          <p:cNvGraphicFramePr>
            <a:graphicFrameLocks noGrp="1"/>
          </p:cNvGraphicFramePr>
          <p:nvPr>
            <p:extLst>
              <p:ext uri="{D42A27DB-BD31-4B8C-83A1-F6EECF244321}">
                <p14:modId xmlns:p14="http://schemas.microsoft.com/office/powerpoint/2010/main" val="3321174622"/>
              </p:ext>
            </p:extLst>
          </p:nvPr>
        </p:nvGraphicFramePr>
        <p:xfrm>
          <a:off x="680588" y="1643625"/>
          <a:ext cx="10381593" cy="1248364"/>
        </p:xfrm>
        <a:graphic>
          <a:graphicData uri="http://schemas.openxmlformats.org/drawingml/2006/table">
            <a:tbl>
              <a:tblPr/>
              <a:tblGrid>
                <a:gridCol w="917144">
                  <a:extLst>
                    <a:ext uri="{9D8B030D-6E8A-4147-A177-3AD203B41FA5}">
                      <a16:colId xmlns:a16="http://schemas.microsoft.com/office/drawing/2014/main" val="20000"/>
                    </a:ext>
                  </a:extLst>
                </a:gridCol>
                <a:gridCol w="1468144">
                  <a:extLst>
                    <a:ext uri="{9D8B030D-6E8A-4147-A177-3AD203B41FA5}">
                      <a16:colId xmlns:a16="http://schemas.microsoft.com/office/drawing/2014/main" val="20001"/>
                    </a:ext>
                  </a:extLst>
                </a:gridCol>
                <a:gridCol w="1487258">
                  <a:extLst>
                    <a:ext uri="{9D8B030D-6E8A-4147-A177-3AD203B41FA5}">
                      <a16:colId xmlns:a16="http://schemas.microsoft.com/office/drawing/2014/main" val="20002"/>
                    </a:ext>
                  </a:extLst>
                </a:gridCol>
                <a:gridCol w="2094586">
                  <a:extLst>
                    <a:ext uri="{9D8B030D-6E8A-4147-A177-3AD203B41FA5}">
                      <a16:colId xmlns:a16="http://schemas.microsoft.com/office/drawing/2014/main" val="20003"/>
                    </a:ext>
                  </a:extLst>
                </a:gridCol>
                <a:gridCol w="1704895">
                  <a:extLst>
                    <a:ext uri="{9D8B030D-6E8A-4147-A177-3AD203B41FA5}">
                      <a16:colId xmlns:a16="http://schemas.microsoft.com/office/drawing/2014/main" val="1025103221"/>
                    </a:ext>
                  </a:extLst>
                </a:gridCol>
                <a:gridCol w="1174282">
                  <a:extLst>
                    <a:ext uri="{9D8B030D-6E8A-4147-A177-3AD203B41FA5}">
                      <a16:colId xmlns:a16="http://schemas.microsoft.com/office/drawing/2014/main" val="145159097"/>
                    </a:ext>
                  </a:extLst>
                </a:gridCol>
                <a:gridCol w="1535284">
                  <a:extLst>
                    <a:ext uri="{9D8B030D-6E8A-4147-A177-3AD203B41FA5}">
                      <a16:colId xmlns:a16="http://schemas.microsoft.com/office/drawing/2014/main" val="1567555981"/>
                    </a:ext>
                  </a:extLst>
                </a:gridCol>
              </a:tblGrid>
              <a:tr h="590897">
                <a:tc>
                  <a:txBody>
                    <a:bodyPr/>
                    <a:lstStyle/>
                    <a:p>
                      <a:pPr algn="ctr">
                        <a:defRPr/>
                      </a:pPr>
                      <a:endParaRPr lang="en-US" sz="600" dirty="0">
                        <a:latin typeface="Apple Braille"/>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1400" b="1" dirty="0">
                          <a:solidFill>
                            <a:srgbClr val="FFFFFF"/>
                          </a:solidFill>
                          <a:latin typeface="Apple Braille"/>
                          <a:cs typeface="Times New Roman" panose="02020603050405020304" pitchFamily="18" charset="0"/>
                        </a:rPr>
                        <a:t>2022/11/30</a:t>
                      </a:r>
                      <a:endParaRPr lang="en-US" sz="1400" b="1" dirty="0">
                        <a:latin typeface="Apple Braille"/>
                        <a:cs typeface="Times New Roman" panose="02020603050405020304" pitchFamily="18"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0000"/>
                    </a:solidFill>
                  </a:tcPr>
                </a:tc>
                <a:tc>
                  <a:txBody>
                    <a:bodyPr/>
                    <a:lstStyle/>
                    <a:p>
                      <a:pPr algn="ctr">
                        <a:defRPr/>
                      </a:pPr>
                      <a:r>
                        <a:rPr lang="en-US" sz="1400" b="1" dirty="0">
                          <a:solidFill>
                            <a:srgbClr val="FFFFFF"/>
                          </a:solidFill>
                          <a:latin typeface="Apple Braille"/>
                          <a:cs typeface="Times New Roman" panose="02020603050405020304" pitchFamily="18" charset="0"/>
                        </a:rPr>
                        <a:t>Real Death</a:t>
                      </a:r>
                      <a:endParaRPr lang="en-US" sz="1400" b="1" dirty="0">
                        <a:latin typeface="Apple Braille"/>
                        <a:cs typeface="Times New Roman" panose="02020603050405020304" pitchFamily="18"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203864"/>
                    </a:solidFill>
                  </a:tcPr>
                </a:tc>
                <a:tc>
                  <a:txBody>
                    <a:bodyPr/>
                    <a:lstStyle/>
                    <a:p>
                      <a:pPr algn="ctr">
                        <a:defRPr/>
                      </a:pPr>
                      <a:r>
                        <a:rPr lang="en-US" sz="1400" b="1" dirty="0">
                          <a:solidFill>
                            <a:srgbClr val="FFFFFF"/>
                          </a:solidFill>
                          <a:latin typeface="Apple Braille"/>
                          <a:cs typeface="Times New Roman" panose="02020603050405020304" pitchFamily="18" charset="0"/>
                        </a:rPr>
                        <a:t>2022/11/21-2022/11/27</a:t>
                      </a:r>
                      <a:endParaRPr lang="en-US" sz="1400" b="1" dirty="0">
                        <a:latin typeface="Apple Braille"/>
                        <a:cs typeface="Times New Roman" panose="02020603050405020304" pitchFamily="18"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0000"/>
                    </a:solidFill>
                  </a:tcPr>
                </a:tc>
                <a:tc>
                  <a:txBody>
                    <a:bodyPr/>
                    <a:lstStyle/>
                    <a:p>
                      <a:pPr algn="ctr">
                        <a:defRPr/>
                      </a:pPr>
                      <a:r>
                        <a:rPr lang="en-US" sz="1400" b="1" dirty="0">
                          <a:solidFill>
                            <a:schemeClr val="bg1"/>
                          </a:solidFill>
                          <a:latin typeface="Apple Braille"/>
                          <a:cs typeface="Times New Roman" panose="02020603050405020304" pitchFamily="18" charset="0"/>
                        </a:rPr>
                        <a:t>Real death </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203864"/>
                    </a:solidFill>
                  </a:tcPr>
                </a:tc>
                <a:tc>
                  <a:txBody>
                    <a:bodyPr/>
                    <a:lstStyle/>
                    <a:p>
                      <a:pPr algn="ctr">
                        <a:defRPr/>
                      </a:pPr>
                      <a:r>
                        <a:rPr lang="en-US" sz="1400" b="1" dirty="0">
                          <a:solidFill>
                            <a:schemeClr val="bg1"/>
                          </a:solidFill>
                          <a:latin typeface="Apple Braille"/>
                          <a:cs typeface="Times New Roman" panose="02020603050405020304" pitchFamily="18" charset="0"/>
                        </a:rPr>
                        <a:t>2022/11</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0000"/>
                    </a:solidFill>
                  </a:tcPr>
                </a:tc>
                <a:tc>
                  <a:txBody>
                    <a:bodyPr/>
                    <a:lstStyle/>
                    <a:p>
                      <a:pPr algn="ctr">
                        <a:defRPr/>
                      </a:pPr>
                      <a:r>
                        <a:rPr lang="en-US" sz="1400" b="1" dirty="0">
                          <a:solidFill>
                            <a:schemeClr val="bg1"/>
                          </a:solidFill>
                          <a:latin typeface="Apple Braille"/>
                          <a:cs typeface="Times New Roman" panose="02020603050405020304" pitchFamily="18" charset="0"/>
                        </a:rPr>
                        <a:t>Real death</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203864"/>
                    </a:solidFill>
                  </a:tcPr>
                </a:tc>
                <a:extLst>
                  <a:ext uri="{0D108BD9-81ED-4DB2-BD59-A6C34878D82A}">
                    <a16:rowId xmlns:a16="http://schemas.microsoft.com/office/drawing/2014/main" val="10000"/>
                  </a:ext>
                </a:extLst>
              </a:tr>
              <a:tr h="657467">
                <a:tc>
                  <a:txBody>
                    <a:bodyPr/>
                    <a:lstStyle/>
                    <a:p>
                      <a:pPr algn="ctr">
                        <a:defRPr/>
                      </a:pPr>
                      <a:r>
                        <a:rPr lang="en-US" sz="1600" dirty="0">
                          <a:solidFill>
                            <a:srgbClr val="2A2E3A"/>
                          </a:solidFill>
                          <a:latin typeface="Apple Braille"/>
                        </a:rPr>
                        <a:t>SIRD</a:t>
                      </a:r>
                      <a:endParaRPr lang="en-US" sz="900" dirty="0">
                        <a:latin typeface="Apple Braille"/>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defRPr/>
                      </a:pPr>
                      <a:r>
                        <a:rPr lang="en-US" sz="1400" dirty="0">
                          <a:latin typeface="Apple Braille"/>
                        </a:rPr>
                        <a:t>384</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2400" dirty="0">
                          <a:latin typeface="Apple Braille"/>
                        </a:rPr>
                        <a:t>577</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altLang="zh-CN" sz="1400" dirty="0">
                          <a:latin typeface="Apple Braille"/>
                        </a:rPr>
                        <a:t>2572</a:t>
                      </a:r>
                      <a:endParaRPr lang="zh-CN" altLang="en-US" sz="1400" dirty="0">
                        <a:latin typeface="Apple Braille"/>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2400" dirty="0">
                          <a:latin typeface="Apple Braille"/>
                        </a:rPr>
                        <a:t>2074</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altLang="zh-CN" sz="1400" dirty="0">
                          <a:latin typeface="Apple Braille"/>
                        </a:rPr>
                        <a:t>12191</a:t>
                      </a:r>
                      <a:endParaRPr lang="zh-CN" altLang="en-US" sz="1400" dirty="0">
                        <a:latin typeface="Apple Braille"/>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2400" dirty="0">
                          <a:latin typeface="Apple Braille"/>
                        </a:rPr>
                        <a:t>9985</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578" y="400318"/>
            <a:ext cx="6677213" cy="1259213"/>
            <a:chOff x="0" y="0"/>
            <a:chExt cx="13354426" cy="2518425"/>
          </a:xfrm>
        </p:grpSpPr>
        <p:sp>
          <p:nvSpPr>
            <p:cNvPr id="3" name="TextBox 3"/>
            <p:cNvSpPr txBox="1"/>
            <p:nvPr/>
          </p:nvSpPr>
          <p:spPr>
            <a:xfrm>
              <a:off x="0" y="0"/>
              <a:ext cx="13354426" cy="1578893"/>
            </a:xfrm>
            <a:prstGeom prst="rect">
              <a:avLst/>
            </a:prstGeom>
          </p:spPr>
          <p:txBody>
            <a:bodyPr lIns="0" tIns="0" rIns="0" bIns="0" rtlCol="0" anchor="t">
              <a:spAutoFit/>
            </a:bodyPr>
            <a:lstStyle/>
            <a:p>
              <a:pPr>
                <a:lnSpc>
                  <a:spcPts val="6800"/>
                </a:lnSpc>
              </a:pPr>
              <a:r>
                <a:rPr lang="en-US" sz="4000" b="1" dirty="0">
                  <a:solidFill>
                    <a:srgbClr val="A20E20"/>
                  </a:solidFill>
                  <a:latin typeface="Apple Braille"/>
                </a:rPr>
                <a:t>SIRD Model</a:t>
              </a:r>
            </a:p>
          </p:txBody>
        </p:sp>
        <p:sp>
          <p:nvSpPr>
            <p:cNvPr id="4" name="TextBox 4"/>
            <p:cNvSpPr txBox="1"/>
            <p:nvPr/>
          </p:nvSpPr>
          <p:spPr>
            <a:xfrm>
              <a:off x="0" y="1749497"/>
              <a:ext cx="13354426"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Predicted Future Trends</a:t>
              </a:r>
            </a:p>
          </p:txBody>
        </p:sp>
      </p:grpSp>
      <p:pic>
        <p:nvPicPr>
          <p:cNvPr id="6" name="Picture 5">
            <a:extLst>
              <a:ext uri="{FF2B5EF4-FFF2-40B4-BE49-F238E27FC236}">
                <a16:creationId xmlns:a16="http://schemas.microsoft.com/office/drawing/2014/main" id="{A1BE0448-0B34-DA0E-F638-A3D796ACC8A8}"/>
              </a:ext>
            </a:extLst>
          </p:cNvPr>
          <p:cNvPicPr>
            <a:picLocks noChangeAspect="1"/>
          </p:cNvPicPr>
          <p:nvPr/>
        </p:nvPicPr>
        <p:blipFill>
          <a:blip r:embed="rId2"/>
          <a:stretch>
            <a:fillRect/>
          </a:stretch>
        </p:blipFill>
        <p:spPr>
          <a:xfrm>
            <a:off x="629578" y="2180211"/>
            <a:ext cx="5639843" cy="3220468"/>
          </a:xfrm>
          <a:prstGeom prst="rect">
            <a:avLst/>
          </a:prstGeom>
        </p:spPr>
      </p:pic>
      <p:grpSp>
        <p:nvGrpSpPr>
          <p:cNvPr id="8" name="Group 40">
            <a:extLst>
              <a:ext uri="{FF2B5EF4-FFF2-40B4-BE49-F238E27FC236}">
                <a16:creationId xmlns:a16="http://schemas.microsoft.com/office/drawing/2014/main" id="{51ACCAE1-AB35-DA6E-F795-7D8514B8415D}"/>
              </a:ext>
            </a:extLst>
          </p:cNvPr>
          <p:cNvGrpSpPr/>
          <p:nvPr/>
        </p:nvGrpSpPr>
        <p:grpSpPr>
          <a:xfrm>
            <a:off x="7041685" y="2615589"/>
            <a:ext cx="4454005" cy="2625257"/>
            <a:chOff x="0" y="-57150"/>
            <a:chExt cx="8908010" cy="5250514"/>
          </a:xfrm>
        </p:grpSpPr>
        <p:sp>
          <p:nvSpPr>
            <p:cNvPr id="9" name="TextBox 41">
              <a:extLst>
                <a:ext uri="{FF2B5EF4-FFF2-40B4-BE49-F238E27FC236}">
                  <a16:creationId xmlns:a16="http://schemas.microsoft.com/office/drawing/2014/main" id="{5F2DA5C4-69D6-7C2F-FBEB-F1533E4BED32}"/>
                </a:ext>
              </a:extLst>
            </p:cNvPr>
            <p:cNvSpPr txBox="1"/>
            <p:nvPr/>
          </p:nvSpPr>
          <p:spPr>
            <a:xfrm>
              <a:off x="0" y="766160"/>
              <a:ext cx="8908010" cy="692498"/>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Decreasing Trend</a:t>
              </a:r>
            </a:p>
          </p:txBody>
        </p:sp>
        <p:sp>
          <p:nvSpPr>
            <p:cNvPr id="10" name="TextBox 42">
              <a:extLst>
                <a:ext uri="{FF2B5EF4-FFF2-40B4-BE49-F238E27FC236}">
                  <a16:creationId xmlns:a16="http://schemas.microsoft.com/office/drawing/2014/main" id="{9BDB1B17-14DC-137C-8CBE-A57D0BF3F46F}"/>
                </a:ext>
              </a:extLst>
            </p:cNvPr>
            <p:cNvSpPr txBox="1"/>
            <p:nvPr/>
          </p:nvSpPr>
          <p:spPr>
            <a:xfrm>
              <a:off x="0" y="-57150"/>
              <a:ext cx="8908010" cy="531428"/>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Model Trends for Future Deaths</a:t>
              </a:r>
            </a:p>
          </p:txBody>
        </p:sp>
        <p:sp>
          <p:nvSpPr>
            <p:cNvPr id="11" name="AutoShape 43">
              <a:extLst>
                <a:ext uri="{FF2B5EF4-FFF2-40B4-BE49-F238E27FC236}">
                  <a16:creationId xmlns:a16="http://schemas.microsoft.com/office/drawing/2014/main" id="{5B13E1CE-9EC1-2D70-5199-ED1F15B8A3CE}"/>
                </a:ext>
              </a:extLst>
            </p:cNvPr>
            <p:cNvSpPr/>
            <p:nvPr/>
          </p:nvSpPr>
          <p:spPr>
            <a:xfrm>
              <a:off x="0" y="1902423"/>
              <a:ext cx="8656320" cy="0"/>
            </a:xfrm>
            <a:prstGeom prst="line">
              <a:avLst/>
            </a:prstGeom>
            <a:ln w="12700" cap="flat">
              <a:solidFill>
                <a:srgbClr val="2A2E3A"/>
              </a:solidFill>
              <a:prstDash val="solid"/>
              <a:headEnd type="none" w="sm" len="sm"/>
              <a:tailEnd type="none" w="sm" len="sm"/>
            </a:ln>
          </p:spPr>
        </p:sp>
        <p:sp>
          <p:nvSpPr>
            <p:cNvPr id="13" name="TextBox 45">
              <a:extLst>
                <a:ext uri="{FF2B5EF4-FFF2-40B4-BE49-F238E27FC236}">
                  <a16:creationId xmlns:a16="http://schemas.microsoft.com/office/drawing/2014/main" id="{C40F2DEA-A616-F01D-69B2-B57848F4B561}"/>
                </a:ext>
              </a:extLst>
            </p:cNvPr>
            <p:cNvSpPr txBox="1"/>
            <p:nvPr/>
          </p:nvSpPr>
          <p:spPr>
            <a:xfrm>
              <a:off x="0" y="3115872"/>
              <a:ext cx="8908010" cy="2077492"/>
            </a:xfrm>
            <a:prstGeom prst="rect">
              <a:avLst/>
            </a:prstGeom>
          </p:spPr>
          <p:txBody>
            <a:bodyPr lIns="0" tIns="0" rIns="0" bIns="0" rtlCol="0" anchor="t">
              <a:spAutoFit/>
            </a:bodyPr>
            <a:lstStyle/>
            <a:p>
              <a:pPr>
                <a:lnSpc>
                  <a:spcPts val="2719"/>
                </a:lnSpc>
                <a:spcBef>
                  <a:spcPct val="0"/>
                </a:spcBef>
              </a:pPr>
              <a:r>
                <a:rPr lang="en-US" sz="2266" dirty="0">
                  <a:solidFill>
                    <a:srgbClr val="2A2E3A"/>
                  </a:solidFill>
                  <a:latin typeface="Apple Braille"/>
                </a:rPr>
                <a:t>18.3 M: </a:t>
              </a:r>
            </a:p>
            <a:p>
              <a:pPr>
                <a:lnSpc>
                  <a:spcPts val="2719"/>
                </a:lnSpc>
                <a:spcBef>
                  <a:spcPct val="0"/>
                </a:spcBef>
              </a:pPr>
              <a:r>
                <a:rPr lang="en-US" sz="2266" dirty="0">
                  <a:solidFill>
                    <a:srgbClr val="2A2E3A"/>
                  </a:solidFill>
                  <a:latin typeface="Apple Braille"/>
                </a:rPr>
                <a:t>Total number of people who will be influenced by COVID-19</a:t>
              </a:r>
            </a:p>
          </p:txBody>
        </p:sp>
        <p:sp>
          <p:nvSpPr>
            <p:cNvPr id="14" name="TextBox 46">
              <a:extLst>
                <a:ext uri="{FF2B5EF4-FFF2-40B4-BE49-F238E27FC236}">
                  <a16:creationId xmlns:a16="http://schemas.microsoft.com/office/drawing/2014/main" id="{BF875089-CFCE-DFE2-F1AC-CBBB557CBA62}"/>
                </a:ext>
              </a:extLst>
            </p:cNvPr>
            <p:cNvSpPr txBox="1"/>
            <p:nvPr/>
          </p:nvSpPr>
          <p:spPr>
            <a:xfrm>
              <a:off x="0" y="2292562"/>
              <a:ext cx="8908010" cy="531428"/>
            </a:xfrm>
            <a:prstGeom prst="rect">
              <a:avLst/>
            </a:prstGeom>
          </p:spPr>
          <p:txBody>
            <a:bodyPr lIns="0" tIns="0" rIns="0" bIns="0" rtlCol="0" anchor="t">
              <a:spAutoFit/>
            </a:bodyPr>
            <a:lstStyle/>
            <a:p>
              <a:pPr>
                <a:lnSpc>
                  <a:spcPts val="2239"/>
                </a:lnSpc>
              </a:pPr>
              <a:r>
                <a:rPr lang="en-US" sz="1600" dirty="0">
                  <a:solidFill>
                    <a:srgbClr val="2A2E3A"/>
                  </a:solidFill>
                  <a:latin typeface="Apple Braille"/>
                </a:rPr>
                <a:t>Parameters for S0 + </a:t>
              </a:r>
              <a:r>
                <a:rPr lang="en-US" altLang="zh-CN" sz="1600" dirty="0">
                  <a:solidFill>
                    <a:srgbClr val="2A2E3A"/>
                  </a:solidFill>
                  <a:latin typeface="Apple Braille"/>
                </a:rPr>
                <a:t>I0</a:t>
              </a:r>
              <a:endParaRPr lang="en-US" sz="1600" dirty="0">
                <a:solidFill>
                  <a:srgbClr val="2A2E3A"/>
                </a:solidFill>
                <a:latin typeface="Apple Braille"/>
              </a:endParaRPr>
            </a:p>
          </p:txBody>
        </p:sp>
      </p:grpSp>
      <p:pic>
        <p:nvPicPr>
          <p:cNvPr id="5" name="Picture 2">
            <a:extLst>
              <a:ext uri="{FF2B5EF4-FFF2-40B4-BE49-F238E27FC236}">
                <a16:creationId xmlns:a16="http://schemas.microsoft.com/office/drawing/2014/main" id="{01DE9344-D588-4EC5-CF2A-A2A30FFF2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5A330A3B-C025-EE1D-C557-943A0476E9CB}"/>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2" name="箭头: V 形 11">
            <a:extLst>
              <a:ext uri="{FF2B5EF4-FFF2-40B4-BE49-F238E27FC236}">
                <a16:creationId xmlns:a16="http://schemas.microsoft.com/office/drawing/2014/main" id="{A1D844B1-C901-61E9-B2B6-857336E41B7B}"/>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B26B4DE5-131C-1BF1-C180-1C0581DFFAEE}"/>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7" name="箭头: V 形 16">
            <a:extLst>
              <a:ext uri="{FF2B5EF4-FFF2-40B4-BE49-F238E27FC236}">
                <a16:creationId xmlns:a16="http://schemas.microsoft.com/office/drawing/2014/main" id="{33E7438A-6CD9-A572-455F-CF437059FFB5}"/>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9BE7A16A-E537-F7FB-1737-2E546B72DE68}"/>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2134932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65"/>
          <p:cNvSpPr txBox="1">
            <a:spLocks noGrp="1"/>
          </p:cNvSpPr>
          <p:nvPr>
            <p:ph type="ctrTitle"/>
          </p:nvPr>
        </p:nvSpPr>
        <p:spPr>
          <a:xfrm flipH="1">
            <a:off x="3503767" y="3387400"/>
            <a:ext cx="4221600" cy="2561600"/>
          </a:xfrm>
          <a:prstGeom prst="rect">
            <a:avLst/>
          </a:prstGeom>
        </p:spPr>
        <p:txBody>
          <a:bodyPr spcFirstLastPara="1" wrap="square" lIns="121900" tIns="121900" rIns="121900" bIns="121900" anchor="b" anchorCtr="0">
            <a:noAutofit/>
          </a:bodyPr>
          <a:lstStyle/>
          <a:p>
            <a:r>
              <a:rPr lang="es" dirty="0"/>
              <a:t>Background + Outcome</a:t>
            </a:r>
            <a:endParaRPr dirty="0"/>
          </a:p>
        </p:txBody>
      </p:sp>
      <p:sp>
        <p:nvSpPr>
          <p:cNvPr id="519" name="Google Shape;519;p65"/>
          <p:cNvSpPr txBox="1">
            <a:spLocks noGrp="1"/>
          </p:cNvSpPr>
          <p:nvPr>
            <p:ph type="title" idx="2"/>
          </p:nvPr>
        </p:nvSpPr>
        <p:spPr>
          <a:xfrm flipH="1">
            <a:off x="8101033" y="3145363"/>
            <a:ext cx="3504800" cy="3034800"/>
          </a:xfrm>
          <a:prstGeom prst="rect">
            <a:avLst/>
          </a:prstGeom>
        </p:spPr>
        <p:txBody>
          <a:bodyPr spcFirstLastPara="1" wrap="square" lIns="121900" tIns="121900" rIns="121900" bIns="121900" anchor="b" anchorCtr="0">
            <a:noAutofit/>
          </a:bodyPr>
          <a:lstStyle/>
          <a:p>
            <a:r>
              <a:rPr lang="es" dirty="0"/>
              <a:t>01</a:t>
            </a:r>
            <a:endParaRPr dirty="0"/>
          </a:p>
        </p:txBody>
      </p:sp>
      <p:pic>
        <p:nvPicPr>
          <p:cNvPr id="2" name="Picture 2">
            <a:extLst>
              <a:ext uri="{FF2B5EF4-FFF2-40B4-BE49-F238E27FC236}">
                <a16:creationId xmlns:a16="http://schemas.microsoft.com/office/drawing/2014/main" id="{1F804062-C7A7-160D-569C-78C27C09A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578" y="88134"/>
            <a:ext cx="7554686" cy="1334409"/>
            <a:chOff x="0" y="0"/>
            <a:chExt cx="13766801" cy="2668817"/>
          </a:xfrm>
        </p:grpSpPr>
        <p:sp>
          <p:nvSpPr>
            <p:cNvPr id="3" name="TextBox 3"/>
            <p:cNvSpPr txBox="1"/>
            <p:nvPr/>
          </p:nvSpPr>
          <p:spPr>
            <a:xfrm>
              <a:off x="0" y="0"/>
              <a:ext cx="13766801" cy="1578894"/>
            </a:xfrm>
            <a:prstGeom prst="rect">
              <a:avLst/>
            </a:prstGeom>
          </p:spPr>
          <p:txBody>
            <a:bodyPr wrap="square" lIns="0" tIns="0" rIns="0" bIns="0" rtlCol="0" anchor="t">
              <a:spAutoFit/>
            </a:bodyPr>
            <a:lstStyle/>
            <a:p>
              <a:pPr>
                <a:lnSpc>
                  <a:spcPts val="6800"/>
                </a:lnSpc>
              </a:pPr>
              <a:r>
                <a:rPr lang="en-US" sz="4000" b="1" dirty="0">
                  <a:solidFill>
                    <a:srgbClr val="A20E20"/>
                  </a:solidFill>
                  <a:latin typeface="Apple Braille"/>
                </a:rPr>
                <a:t>Generalized Bass Model (GBM)</a:t>
              </a:r>
            </a:p>
          </p:txBody>
        </p:sp>
        <p:sp>
          <p:nvSpPr>
            <p:cNvPr id="4" name="TextBox 4"/>
            <p:cNvSpPr txBox="1"/>
            <p:nvPr/>
          </p:nvSpPr>
          <p:spPr>
            <a:xfrm>
              <a:off x="133164" y="1899889"/>
              <a:ext cx="13354427" cy="768928"/>
            </a:xfrm>
            <a:prstGeom prst="rect">
              <a:avLst/>
            </a:prstGeom>
          </p:spPr>
          <p:txBody>
            <a:bodyPr lIns="0" tIns="0" rIns="0" bIns="0" rtlCol="0" anchor="t">
              <a:spAutoFit/>
            </a:bodyPr>
            <a:lstStyle/>
            <a:p>
              <a:pPr>
                <a:lnSpc>
                  <a:spcPts val="3173"/>
                </a:lnSpc>
              </a:pPr>
              <a:r>
                <a:rPr lang="en-US" sz="2266" b="1" i="1" dirty="0">
                  <a:solidFill>
                    <a:srgbClr val="2A2E3A"/>
                  </a:solidFill>
                  <a:latin typeface="Apple Braille"/>
                </a:rPr>
                <a:t>Allow seeing the influence of </a:t>
              </a:r>
              <a:r>
                <a:rPr lang="en-US" sz="2266" b="1" i="1" u="sng" dirty="0">
                  <a:solidFill>
                    <a:srgbClr val="2A2E3A"/>
                  </a:solidFill>
                  <a:latin typeface="Apple Braille"/>
                </a:rPr>
                <a:t>Vaccines </a:t>
              </a:r>
            </a:p>
          </p:txBody>
        </p:sp>
      </p:grpSp>
      <p:pic>
        <p:nvPicPr>
          <p:cNvPr id="64" name="图片 63">
            <a:extLst>
              <a:ext uri="{FF2B5EF4-FFF2-40B4-BE49-F238E27FC236}">
                <a16:creationId xmlns:a16="http://schemas.microsoft.com/office/drawing/2014/main" id="{4F1903DA-C35F-F7E8-D901-7CBCD7611F8E}"/>
              </a:ext>
            </a:extLst>
          </p:cNvPr>
          <p:cNvPicPr>
            <a:picLocks noChangeAspect="1"/>
          </p:cNvPicPr>
          <p:nvPr/>
        </p:nvPicPr>
        <p:blipFill>
          <a:blip r:embed="rId3"/>
          <a:stretch>
            <a:fillRect/>
          </a:stretch>
        </p:blipFill>
        <p:spPr>
          <a:xfrm>
            <a:off x="498198" y="1992214"/>
            <a:ext cx="4486654" cy="1311887"/>
          </a:xfrm>
          <a:prstGeom prst="rect">
            <a:avLst/>
          </a:prstGeom>
        </p:spPr>
      </p:pic>
      <p:pic>
        <p:nvPicPr>
          <p:cNvPr id="68" name="图片 67">
            <a:extLst>
              <a:ext uri="{FF2B5EF4-FFF2-40B4-BE49-F238E27FC236}">
                <a16:creationId xmlns:a16="http://schemas.microsoft.com/office/drawing/2014/main" id="{809E18A1-D8CB-758F-A4B2-7E85885FEB19}"/>
              </a:ext>
            </a:extLst>
          </p:cNvPr>
          <p:cNvPicPr>
            <a:picLocks noChangeAspect="1"/>
          </p:cNvPicPr>
          <p:nvPr/>
        </p:nvPicPr>
        <p:blipFill>
          <a:blip r:embed="rId4"/>
          <a:stretch>
            <a:fillRect/>
          </a:stretch>
        </p:blipFill>
        <p:spPr>
          <a:xfrm>
            <a:off x="71009" y="3584044"/>
            <a:ext cx="5969726" cy="904413"/>
          </a:xfrm>
          <a:prstGeom prst="rect">
            <a:avLst/>
          </a:prstGeom>
        </p:spPr>
      </p:pic>
      <p:sp>
        <p:nvSpPr>
          <p:cNvPr id="69" name="文本框 68">
            <a:extLst>
              <a:ext uri="{FF2B5EF4-FFF2-40B4-BE49-F238E27FC236}">
                <a16:creationId xmlns:a16="http://schemas.microsoft.com/office/drawing/2014/main" id="{9943A69D-3D01-5827-B1C2-799675D4148B}"/>
              </a:ext>
            </a:extLst>
          </p:cNvPr>
          <p:cNvSpPr txBox="1"/>
          <p:nvPr/>
        </p:nvSpPr>
        <p:spPr>
          <a:xfrm>
            <a:off x="2643618" y="3990396"/>
            <a:ext cx="1306286" cy="400110"/>
          </a:xfrm>
          <a:prstGeom prst="rect">
            <a:avLst/>
          </a:prstGeom>
          <a:noFill/>
        </p:spPr>
        <p:txBody>
          <a:bodyPr wrap="square" rtlCol="0">
            <a:spAutoFit/>
          </a:bodyPr>
          <a:lstStyle/>
          <a:p>
            <a:r>
              <a:rPr kumimoji="1" lang="en-US" altLang="zh-CN" sz="2000" b="1" i="1" dirty="0">
                <a:latin typeface="Apple Braille"/>
              </a:rPr>
              <a:t>Vaccine</a:t>
            </a:r>
            <a:endParaRPr kumimoji="1" lang="zh-CN" altLang="en-US" sz="2400" b="1" i="1" dirty="0">
              <a:latin typeface="Apple Braille"/>
            </a:endParaRPr>
          </a:p>
        </p:txBody>
      </p:sp>
      <p:sp>
        <p:nvSpPr>
          <p:cNvPr id="70" name="文本框 69">
            <a:extLst>
              <a:ext uri="{FF2B5EF4-FFF2-40B4-BE49-F238E27FC236}">
                <a16:creationId xmlns:a16="http://schemas.microsoft.com/office/drawing/2014/main" id="{0B51CFBF-220F-13F9-8B8B-1DCDDF3DAC04}"/>
              </a:ext>
            </a:extLst>
          </p:cNvPr>
          <p:cNvSpPr txBox="1"/>
          <p:nvPr/>
        </p:nvSpPr>
        <p:spPr>
          <a:xfrm>
            <a:off x="4304270" y="3984003"/>
            <a:ext cx="1306286" cy="400110"/>
          </a:xfrm>
          <a:prstGeom prst="rect">
            <a:avLst/>
          </a:prstGeom>
          <a:noFill/>
        </p:spPr>
        <p:txBody>
          <a:bodyPr wrap="square" rtlCol="0">
            <a:spAutoFit/>
          </a:bodyPr>
          <a:lstStyle/>
          <a:p>
            <a:r>
              <a:rPr kumimoji="1" lang="en-US" altLang="zh-CN" sz="2000" b="1" i="1" dirty="0">
                <a:latin typeface="Apple Braille"/>
              </a:rPr>
              <a:t>Vaccine</a:t>
            </a:r>
            <a:endParaRPr kumimoji="1" lang="zh-CN" altLang="en-US" sz="2400" b="1" i="1" dirty="0">
              <a:latin typeface="Apple Braille"/>
            </a:endParaRPr>
          </a:p>
        </p:txBody>
      </p:sp>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latin typeface="Apple Braille"/>
              </a:rPr>
              <a:t>t</a:t>
            </a:r>
            <a:endParaRPr kumimoji="1" lang="zh-CN" altLang="en-US" sz="4000" b="1" dirty="0">
              <a:solidFill>
                <a:schemeClr val="bg1"/>
              </a:solidFill>
              <a:latin typeface="Apple Braille"/>
            </a:endParaRPr>
          </a:p>
        </p:txBody>
      </p:sp>
      <p:sp>
        <p:nvSpPr>
          <p:cNvPr id="74" name="文本框 73">
            <a:extLst>
              <a:ext uri="{FF2B5EF4-FFF2-40B4-BE49-F238E27FC236}">
                <a16:creationId xmlns:a16="http://schemas.microsoft.com/office/drawing/2014/main" id="{5CAE830B-0C3C-4F22-197D-097B1EDD0CB2}"/>
              </a:ext>
            </a:extLst>
          </p:cNvPr>
          <p:cNvSpPr txBox="1"/>
          <p:nvPr/>
        </p:nvSpPr>
        <p:spPr>
          <a:xfrm>
            <a:off x="9520445" y="815526"/>
            <a:ext cx="532518" cy="707886"/>
          </a:xfrm>
          <a:prstGeom prst="rect">
            <a:avLst/>
          </a:prstGeom>
          <a:noFill/>
        </p:spPr>
        <p:txBody>
          <a:bodyPr wrap="none" rtlCol="0">
            <a:spAutoFit/>
          </a:bodyPr>
          <a:lstStyle/>
          <a:p>
            <a:r>
              <a:rPr kumimoji="1" lang="en-US" altLang="zh-CN" sz="4000" b="1" dirty="0">
                <a:solidFill>
                  <a:schemeClr val="bg1"/>
                </a:solidFill>
                <a:latin typeface="Apple Braille"/>
              </a:rPr>
              <a:t>t</a:t>
            </a:r>
            <a:r>
              <a:rPr kumimoji="1" lang="en-US" altLang="zh-CN" sz="4000" b="1" baseline="30000" dirty="0">
                <a:solidFill>
                  <a:schemeClr val="bg1"/>
                </a:solidFill>
                <a:latin typeface="Apple Braille"/>
              </a:rPr>
              <a:t>*</a:t>
            </a:r>
            <a:endParaRPr kumimoji="1" lang="zh-CN" altLang="en-US" sz="4000" b="1" baseline="30000" dirty="0">
              <a:solidFill>
                <a:schemeClr val="bg1"/>
              </a:solidFill>
              <a:latin typeface="Apple Braille"/>
            </a:endParaRPr>
          </a:p>
        </p:txBody>
      </p:sp>
      <p:pic>
        <p:nvPicPr>
          <p:cNvPr id="80" name="图片 79">
            <a:extLst>
              <a:ext uri="{FF2B5EF4-FFF2-40B4-BE49-F238E27FC236}">
                <a16:creationId xmlns:a16="http://schemas.microsoft.com/office/drawing/2014/main" id="{9A214C89-8987-C673-AF28-89074112B0F1}"/>
              </a:ext>
            </a:extLst>
          </p:cNvPr>
          <p:cNvPicPr>
            <a:picLocks noChangeAspect="1"/>
          </p:cNvPicPr>
          <p:nvPr/>
        </p:nvPicPr>
        <p:blipFill>
          <a:blip r:embed="rId5"/>
          <a:stretch>
            <a:fillRect/>
          </a:stretch>
        </p:blipFill>
        <p:spPr>
          <a:xfrm>
            <a:off x="7926393" y="1932121"/>
            <a:ext cx="3577557" cy="1719086"/>
          </a:xfrm>
          <a:prstGeom prst="rect">
            <a:avLst/>
          </a:prstGeom>
        </p:spPr>
      </p:pic>
      <p:sp>
        <p:nvSpPr>
          <p:cNvPr id="91" name="右箭头 90">
            <a:extLst>
              <a:ext uri="{FF2B5EF4-FFF2-40B4-BE49-F238E27FC236}">
                <a16:creationId xmlns:a16="http://schemas.microsoft.com/office/drawing/2014/main" id="{9C40D91D-F44A-597F-3BBA-A483EBF8ED8D}"/>
              </a:ext>
            </a:extLst>
          </p:cNvPr>
          <p:cNvSpPr/>
          <p:nvPr/>
        </p:nvSpPr>
        <p:spPr>
          <a:xfrm>
            <a:off x="5355021" y="2272068"/>
            <a:ext cx="1815455" cy="679269"/>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pple Braille"/>
            </a:endParaRPr>
          </a:p>
        </p:txBody>
      </p:sp>
      <p:sp>
        <p:nvSpPr>
          <p:cNvPr id="92" name="TextBox 4">
            <a:extLst>
              <a:ext uri="{FF2B5EF4-FFF2-40B4-BE49-F238E27FC236}">
                <a16:creationId xmlns:a16="http://schemas.microsoft.com/office/drawing/2014/main" id="{1AF0CB82-52E6-6862-D881-63DFC2CD8DE1}"/>
              </a:ext>
            </a:extLst>
          </p:cNvPr>
          <p:cNvSpPr txBox="1"/>
          <p:nvPr/>
        </p:nvSpPr>
        <p:spPr>
          <a:xfrm>
            <a:off x="8773350" y="4834948"/>
            <a:ext cx="2013884" cy="799386"/>
          </a:xfrm>
          <a:prstGeom prst="rect">
            <a:avLst/>
          </a:prstGeom>
        </p:spPr>
        <p:txBody>
          <a:bodyPr wrap="square" lIns="0" tIns="0" rIns="0" bIns="0" rtlCol="0" anchor="t">
            <a:spAutoFit/>
          </a:bodyPr>
          <a:lstStyle/>
          <a:p>
            <a:pPr>
              <a:lnSpc>
                <a:spcPts val="3173"/>
              </a:lnSpc>
            </a:pPr>
            <a:r>
              <a:rPr lang="en-US" sz="2400" b="1" i="1" dirty="0">
                <a:solidFill>
                  <a:srgbClr val="C00000"/>
                </a:solidFill>
                <a:latin typeface="Apple Braille"/>
              </a:rPr>
              <a:t>b is negative!</a:t>
            </a:r>
          </a:p>
          <a:p>
            <a:pPr>
              <a:lnSpc>
                <a:spcPts val="3173"/>
              </a:lnSpc>
            </a:pPr>
            <a:r>
              <a:rPr lang="en-US" sz="2400" b="1" i="1" dirty="0">
                <a:solidFill>
                  <a:srgbClr val="C00000"/>
                </a:solidFill>
                <a:latin typeface="Apple Braille"/>
              </a:rPr>
              <a:t> </a:t>
            </a:r>
          </a:p>
        </p:txBody>
      </p:sp>
      <p:sp>
        <p:nvSpPr>
          <p:cNvPr id="94" name="TextBox 4">
            <a:extLst>
              <a:ext uri="{FF2B5EF4-FFF2-40B4-BE49-F238E27FC236}">
                <a16:creationId xmlns:a16="http://schemas.microsoft.com/office/drawing/2014/main" id="{A5809F1B-7D91-7803-940F-28EFB90DDCA0}"/>
              </a:ext>
            </a:extLst>
          </p:cNvPr>
          <p:cNvSpPr txBox="1"/>
          <p:nvPr/>
        </p:nvSpPr>
        <p:spPr>
          <a:xfrm>
            <a:off x="1537185" y="4549160"/>
            <a:ext cx="2013884" cy="429669"/>
          </a:xfrm>
          <a:prstGeom prst="rect">
            <a:avLst/>
          </a:prstGeom>
        </p:spPr>
        <p:txBody>
          <a:bodyPr wrap="square" lIns="0" tIns="0" rIns="0" bIns="0" rtlCol="0" anchor="t">
            <a:spAutoFit/>
          </a:bodyPr>
          <a:lstStyle/>
          <a:p>
            <a:pPr>
              <a:lnSpc>
                <a:spcPts val="3173"/>
              </a:lnSpc>
            </a:pPr>
            <a:r>
              <a:rPr lang="zh-CN" altLang="en-US" sz="2400" b="1" dirty="0">
                <a:latin typeface="Apple Braille"/>
                <a:cs typeface="Times New Roman" panose="02020603050405020304" pitchFamily="18" charset="0"/>
              </a:rPr>
              <a:t> </a:t>
            </a:r>
            <a:r>
              <a:rPr lang="en-US" altLang="zh-CN" sz="3600" b="1" dirty="0">
                <a:latin typeface="Apple Braille"/>
                <a:cs typeface="Times New Roman" panose="02020603050405020304" pitchFamily="18" charset="0"/>
              </a:rPr>
              <a:t>-</a:t>
            </a:r>
            <a:r>
              <a:rPr lang="en-US" sz="2400" b="1" dirty="0">
                <a:latin typeface="Apple Braille"/>
                <a:cs typeface="Times New Roman" panose="02020603050405020304" pitchFamily="18" charset="0"/>
              </a:rPr>
              <a:t> </a:t>
            </a:r>
            <a:r>
              <a:rPr lang="zh-CN" altLang="en-US" sz="2400" b="1" dirty="0">
                <a:latin typeface="Apple Braille"/>
                <a:cs typeface="Times New Roman" panose="02020603050405020304" pitchFamily="18" charset="0"/>
              </a:rPr>
              <a:t> </a:t>
            </a:r>
            <a:r>
              <a:rPr lang="en-US" sz="2400" b="1" dirty="0">
                <a:latin typeface="Apple Braille"/>
                <a:cs typeface="Times New Roman" panose="02020603050405020304" pitchFamily="18" charset="0"/>
              </a:rPr>
              <a:t>*  </a:t>
            </a:r>
            <a:r>
              <a:rPr lang="en-US" altLang="zh-CN" sz="2400" b="1" dirty="0">
                <a:latin typeface="Apple Braille"/>
                <a:cs typeface="Times New Roman" panose="02020603050405020304" pitchFamily="18" charset="0"/>
              </a:rPr>
              <a:t>+</a:t>
            </a:r>
            <a:endParaRPr lang="en-US" sz="2400" b="1" dirty="0">
              <a:latin typeface="Apple Braille"/>
              <a:cs typeface="Times New Roman" panose="02020603050405020304" pitchFamily="18" charset="0"/>
            </a:endParaRPr>
          </a:p>
        </p:txBody>
      </p:sp>
      <p:sp>
        <p:nvSpPr>
          <p:cNvPr id="96" name="文本框 95">
            <a:extLst>
              <a:ext uri="{FF2B5EF4-FFF2-40B4-BE49-F238E27FC236}">
                <a16:creationId xmlns:a16="http://schemas.microsoft.com/office/drawing/2014/main" id="{3FF1F919-6649-B20C-9534-1FC0A3AE4199}"/>
              </a:ext>
            </a:extLst>
          </p:cNvPr>
          <p:cNvSpPr txBox="1"/>
          <p:nvPr/>
        </p:nvSpPr>
        <p:spPr>
          <a:xfrm>
            <a:off x="1537185" y="4543118"/>
            <a:ext cx="459241" cy="646331"/>
          </a:xfrm>
          <a:prstGeom prst="rect">
            <a:avLst/>
          </a:prstGeom>
          <a:noFill/>
        </p:spPr>
        <p:txBody>
          <a:bodyPr wrap="square">
            <a:spAutoFit/>
          </a:bodyPr>
          <a:lstStyle/>
          <a:p>
            <a:r>
              <a:rPr lang="zh-CN" altLang="en-US" sz="3600" b="1" dirty="0">
                <a:latin typeface="Apple Braille"/>
                <a:cs typeface="Times New Roman" panose="02020603050405020304" pitchFamily="18" charset="0"/>
              </a:rPr>
              <a:t> </a:t>
            </a:r>
            <a:r>
              <a:rPr lang="en-US" altLang="zh-CN" sz="3600" b="1" dirty="0">
                <a:latin typeface="Apple Braille"/>
                <a:cs typeface="Times New Roman" panose="02020603050405020304" pitchFamily="18" charset="0"/>
              </a:rPr>
              <a:t>- </a:t>
            </a:r>
            <a:endParaRPr lang="zh-CN" altLang="en-US" sz="3600" dirty="0">
              <a:latin typeface="Apple Braille"/>
            </a:endParaRPr>
          </a:p>
        </p:txBody>
      </p:sp>
      <p:sp>
        <p:nvSpPr>
          <p:cNvPr id="97" name="右箭头 96">
            <a:extLst>
              <a:ext uri="{FF2B5EF4-FFF2-40B4-BE49-F238E27FC236}">
                <a16:creationId xmlns:a16="http://schemas.microsoft.com/office/drawing/2014/main" id="{0CE17968-025F-70B6-BAC0-B6D492A73C93}"/>
              </a:ext>
            </a:extLst>
          </p:cNvPr>
          <p:cNvSpPr/>
          <p:nvPr/>
        </p:nvSpPr>
        <p:spPr>
          <a:xfrm rot="5400000">
            <a:off x="6032488" y="4267517"/>
            <a:ext cx="1100316" cy="679269"/>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pple Braille"/>
            </a:endParaRPr>
          </a:p>
        </p:txBody>
      </p:sp>
      <p:sp>
        <p:nvSpPr>
          <p:cNvPr id="98" name="TextBox 4">
            <a:extLst>
              <a:ext uri="{FF2B5EF4-FFF2-40B4-BE49-F238E27FC236}">
                <a16:creationId xmlns:a16="http://schemas.microsoft.com/office/drawing/2014/main" id="{5B6FC835-0CAB-74EE-741F-F29448E55408}"/>
              </a:ext>
            </a:extLst>
          </p:cNvPr>
          <p:cNvSpPr txBox="1"/>
          <p:nvPr/>
        </p:nvSpPr>
        <p:spPr>
          <a:xfrm>
            <a:off x="6210905" y="5590631"/>
            <a:ext cx="2045991" cy="410369"/>
          </a:xfrm>
          <a:prstGeom prst="rect">
            <a:avLst/>
          </a:prstGeom>
        </p:spPr>
        <p:txBody>
          <a:bodyPr wrap="square" lIns="0" tIns="0" rIns="0" bIns="0" rtlCol="0" anchor="t">
            <a:spAutoFit/>
          </a:bodyPr>
          <a:lstStyle/>
          <a:p>
            <a:pPr>
              <a:lnSpc>
                <a:spcPts val="3173"/>
              </a:lnSpc>
            </a:pPr>
            <a:r>
              <a:rPr lang="en-US" sz="2800" b="1" dirty="0">
                <a:solidFill>
                  <a:srgbClr val="C00000"/>
                </a:solidFill>
                <a:latin typeface="Helios"/>
              </a:rPr>
              <a:t>t*&lt; t</a:t>
            </a:r>
          </a:p>
        </p:txBody>
      </p:sp>
      <p:pic>
        <p:nvPicPr>
          <p:cNvPr id="5" name="Picture 2">
            <a:extLst>
              <a:ext uri="{FF2B5EF4-FFF2-40B4-BE49-F238E27FC236}">
                <a16:creationId xmlns:a16="http://schemas.microsoft.com/office/drawing/2014/main" id="{6B1076EE-2390-0740-FC67-14B4119F79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V 形 5">
            <a:extLst>
              <a:ext uri="{FF2B5EF4-FFF2-40B4-BE49-F238E27FC236}">
                <a16:creationId xmlns:a16="http://schemas.microsoft.com/office/drawing/2014/main" id="{D55485D2-2F21-E196-8A57-9D59E42D04F0}"/>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7" name="箭头: V 形 6">
            <a:extLst>
              <a:ext uri="{FF2B5EF4-FFF2-40B4-BE49-F238E27FC236}">
                <a16:creationId xmlns:a16="http://schemas.microsoft.com/office/drawing/2014/main" id="{C78F27D8-1D04-2CF8-0ED1-69D730A0FB8E}"/>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8" name="箭头: V 形 7">
            <a:extLst>
              <a:ext uri="{FF2B5EF4-FFF2-40B4-BE49-F238E27FC236}">
                <a16:creationId xmlns:a16="http://schemas.microsoft.com/office/drawing/2014/main" id="{FE5237AC-B5ED-2079-F8CF-DF56E4F57BAA}"/>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D11BE755-124E-79BA-9CEC-B112284D6A33}"/>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0" name="箭头: V 形 9">
            <a:extLst>
              <a:ext uri="{FF2B5EF4-FFF2-40B4-BE49-F238E27FC236}">
                <a16:creationId xmlns:a16="http://schemas.microsoft.com/office/drawing/2014/main" id="{23380FEF-5718-105E-CA03-EE3FAFB1B21F}"/>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397790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578" y="88134"/>
            <a:ext cx="7554686" cy="1339664"/>
            <a:chOff x="0" y="0"/>
            <a:chExt cx="13766801" cy="2679327"/>
          </a:xfrm>
        </p:grpSpPr>
        <p:sp>
          <p:nvSpPr>
            <p:cNvPr id="3" name="TextBox 3"/>
            <p:cNvSpPr txBox="1"/>
            <p:nvPr/>
          </p:nvSpPr>
          <p:spPr>
            <a:xfrm>
              <a:off x="0" y="0"/>
              <a:ext cx="13766801" cy="1578894"/>
            </a:xfrm>
            <a:prstGeom prst="rect">
              <a:avLst/>
            </a:prstGeom>
          </p:spPr>
          <p:txBody>
            <a:bodyPr wrap="square" lIns="0" tIns="0" rIns="0" bIns="0" rtlCol="0" anchor="t">
              <a:spAutoFit/>
            </a:bodyPr>
            <a:lstStyle/>
            <a:p>
              <a:pPr>
                <a:lnSpc>
                  <a:spcPts val="6800"/>
                </a:lnSpc>
              </a:pPr>
              <a:r>
                <a:rPr lang="en-US" sz="4000" b="1" dirty="0">
                  <a:solidFill>
                    <a:srgbClr val="A20E20"/>
                  </a:solidFill>
                  <a:latin typeface="Apple Braille"/>
                </a:rPr>
                <a:t>Generalized Bass Model (GBM)</a:t>
              </a:r>
            </a:p>
          </p:txBody>
        </p:sp>
        <p:sp>
          <p:nvSpPr>
            <p:cNvPr id="4" name="TextBox 4"/>
            <p:cNvSpPr txBox="1"/>
            <p:nvPr/>
          </p:nvSpPr>
          <p:spPr>
            <a:xfrm>
              <a:off x="133164" y="1910399"/>
              <a:ext cx="13354427" cy="768928"/>
            </a:xfrm>
            <a:prstGeom prst="rect">
              <a:avLst/>
            </a:prstGeom>
          </p:spPr>
          <p:txBody>
            <a:bodyPr lIns="0" tIns="0" rIns="0" bIns="0" rtlCol="0" anchor="t">
              <a:spAutoFit/>
            </a:bodyPr>
            <a:lstStyle/>
            <a:p>
              <a:pPr>
                <a:lnSpc>
                  <a:spcPts val="3173"/>
                </a:lnSpc>
              </a:pPr>
              <a:r>
                <a:rPr lang="en-US" sz="2266" b="1" i="1" dirty="0">
                  <a:solidFill>
                    <a:srgbClr val="2A2E3A"/>
                  </a:solidFill>
                  <a:latin typeface="Apple Braille"/>
                </a:rPr>
                <a:t>Vaccines effectively </a:t>
              </a:r>
              <a:r>
                <a:rPr lang="en-US" sz="2266" b="1" i="1" u="sng" dirty="0">
                  <a:solidFill>
                    <a:srgbClr val="2A2E3A"/>
                  </a:solidFill>
                  <a:latin typeface="Apple Braille"/>
                </a:rPr>
                <a:t>slower</a:t>
              </a:r>
              <a:r>
                <a:rPr lang="en-US" sz="2266" b="1" i="1" dirty="0">
                  <a:solidFill>
                    <a:srgbClr val="2A2E3A"/>
                  </a:solidFill>
                  <a:latin typeface="Apple Braille"/>
                </a:rPr>
                <a:t> the speed of new death.</a:t>
              </a:r>
              <a:r>
                <a:rPr lang="en-US" sz="2266" b="1" i="1" u="sng" dirty="0">
                  <a:solidFill>
                    <a:srgbClr val="2A2E3A"/>
                  </a:solidFill>
                  <a:latin typeface="Apple Braille"/>
                </a:rPr>
                <a:t> </a:t>
              </a:r>
            </a:p>
          </p:txBody>
        </p:sp>
      </p:grpSp>
      <p:sp>
        <p:nvSpPr>
          <p:cNvPr id="71" name="Freeform 41">
            <a:extLst>
              <a:ext uri="{FF2B5EF4-FFF2-40B4-BE49-F238E27FC236}">
                <a16:creationId xmlns:a16="http://schemas.microsoft.com/office/drawing/2014/main" id="{8D3B9171-8987-9193-8CE2-EF62CBD4A482}"/>
              </a:ext>
            </a:extLst>
          </p:cNvPr>
          <p:cNvSpPr/>
          <p:nvPr/>
        </p:nvSpPr>
        <p:spPr>
          <a:xfrm>
            <a:off x="1650240" y="2378515"/>
            <a:ext cx="895182" cy="509606"/>
          </a:xfrm>
          <a:custGeom>
            <a:avLst/>
            <a:gdLst/>
            <a:ahLst/>
            <a:cxnLst/>
            <a:rect l="l" t="t" r="r" b="b"/>
            <a:pathLst>
              <a:path w="657264" h="245847">
                <a:moveTo>
                  <a:pt x="62046" y="0"/>
                </a:moveTo>
                <a:lnTo>
                  <a:pt x="595218" y="0"/>
                </a:lnTo>
                <a:cubicBezTo>
                  <a:pt x="611674" y="0"/>
                  <a:pt x="627456" y="6537"/>
                  <a:pt x="639091" y="18173"/>
                </a:cubicBezTo>
                <a:cubicBezTo>
                  <a:pt x="650727" y="29809"/>
                  <a:pt x="657264" y="45590"/>
                  <a:pt x="657264" y="62046"/>
                </a:cubicBezTo>
                <a:lnTo>
                  <a:pt x="657264" y="183801"/>
                </a:lnTo>
                <a:cubicBezTo>
                  <a:pt x="657264" y="200257"/>
                  <a:pt x="650727" y="216038"/>
                  <a:pt x="639091" y="227674"/>
                </a:cubicBezTo>
                <a:cubicBezTo>
                  <a:pt x="627456" y="239310"/>
                  <a:pt x="611674" y="245847"/>
                  <a:pt x="595218" y="245847"/>
                </a:cubicBezTo>
                <a:lnTo>
                  <a:pt x="62046" y="245847"/>
                </a:lnTo>
                <a:cubicBezTo>
                  <a:pt x="45590" y="245847"/>
                  <a:pt x="29809" y="239310"/>
                  <a:pt x="18173" y="227674"/>
                </a:cubicBezTo>
                <a:cubicBezTo>
                  <a:pt x="6537" y="216038"/>
                  <a:pt x="0" y="200257"/>
                  <a:pt x="0" y="183801"/>
                </a:cubicBezTo>
                <a:lnTo>
                  <a:pt x="0" y="62046"/>
                </a:lnTo>
                <a:cubicBezTo>
                  <a:pt x="0" y="45590"/>
                  <a:pt x="6537" y="29809"/>
                  <a:pt x="18173" y="18173"/>
                </a:cubicBezTo>
                <a:cubicBezTo>
                  <a:pt x="29809" y="6537"/>
                  <a:pt x="45590" y="0"/>
                  <a:pt x="62046" y="0"/>
                </a:cubicBezTo>
                <a:close/>
              </a:path>
            </a:pathLst>
          </a:custGeom>
          <a:solidFill>
            <a:srgbClr val="E8223B"/>
          </a:solidFill>
          <a:ln>
            <a:noFill/>
          </a:ln>
        </p:spPr>
      </p:sp>
      <p:sp>
        <p:nvSpPr>
          <p:cNvPr id="72" name="Freeform 41">
            <a:extLst>
              <a:ext uri="{FF2B5EF4-FFF2-40B4-BE49-F238E27FC236}">
                <a16:creationId xmlns:a16="http://schemas.microsoft.com/office/drawing/2014/main" id="{FEA42EC5-8512-1789-4BE9-369348F0CAEF}"/>
              </a:ext>
            </a:extLst>
          </p:cNvPr>
          <p:cNvSpPr/>
          <p:nvPr/>
        </p:nvSpPr>
        <p:spPr>
          <a:xfrm>
            <a:off x="3097388" y="2376239"/>
            <a:ext cx="895182" cy="509606"/>
          </a:xfrm>
          <a:custGeom>
            <a:avLst/>
            <a:gdLst/>
            <a:ahLst/>
            <a:cxnLst/>
            <a:rect l="l" t="t" r="r" b="b"/>
            <a:pathLst>
              <a:path w="657264" h="245847">
                <a:moveTo>
                  <a:pt x="62046" y="0"/>
                </a:moveTo>
                <a:lnTo>
                  <a:pt x="595218" y="0"/>
                </a:lnTo>
                <a:cubicBezTo>
                  <a:pt x="611674" y="0"/>
                  <a:pt x="627456" y="6537"/>
                  <a:pt x="639091" y="18173"/>
                </a:cubicBezTo>
                <a:cubicBezTo>
                  <a:pt x="650727" y="29809"/>
                  <a:pt x="657264" y="45590"/>
                  <a:pt x="657264" y="62046"/>
                </a:cubicBezTo>
                <a:lnTo>
                  <a:pt x="657264" y="183801"/>
                </a:lnTo>
                <a:cubicBezTo>
                  <a:pt x="657264" y="200257"/>
                  <a:pt x="650727" y="216038"/>
                  <a:pt x="639091" y="227674"/>
                </a:cubicBezTo>
                <a:cubicBezTo>
                  <a:pt x="627456" y="239310"/>
                  <a:pt x="611674" y="245847"/>
                  <a:pt x="595218" y="245847"/>
                </a:cubicBezTo>
                <a:lnTo>
                  <a:pt x="62046" y="245847"/>
                </a:lnTo>
                <a:cubicBezTo>
                  <a:pt x="45590" y="245847"/>
                  <a:pt x="29809" y="239310"/>
                  <a:pt x="18173" y="227674"/>
                </a:cubicBezTo>
                <a:cubicBezTo>
                  <a:pt x="6537" y="216038"/>
                  <a:pt x="0" y="200257"/>
                  <a:pt x="0" y="183801"/>
                </a:cubicBezTo>
                <a:lnTo>
                  <a:pt x="0" y="62046"/>
                </a:lnTo>
                <a:cubicBezTo>
                  <a:pt x="0" y="45590"/>
                  <a:pt x="6537" y="29809"/>
                  <a:pt x="18173" y="18173"/>
                </a:cubicBezTo>
                <a:cubicBezTo>
                  <a:pt x="29809" y="6537"/>
                  <a:pt x="45590" y="0"/>
                  <a:pt x="62046" y="0"/>
                </a:cubicBezTo>
                <a:close/>
              </a:path>
            </a:pathLst>
          </a:custGeom>
          <a:solidFill>
            <a:srgbClr val="E8223B"/>
          </a:solidFill>
          <a:ln>
            <a:noFill/>
          </a:ln>
        </p:spPr>
      </p:sp>
      <p:sp>
        <p:nvSpPr>
          <p:cNvPr id="73" name="文本框 72">
            <a:extLst>
              <a:ext uri="{FF2B5EF4-FFF2-40B4-BE49-F238E27FC236}">
                <a16:creationId xmlns:a16="http://schemas.microsoft.com/office/drawing/2014/main" id="{D9965FBD-A188-4847-3663-80AD60932768}"/>
              </a:ext>
            </a:extLst>
          </p:cNvPr>
          <p:cNvSpPr txBox="1"/>
          <p:nvPr/>
        </p:nvSpPr>
        <p:spPr>
          <a:xfrm>
            <a:off x="1897162" y="2277099"/>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sp>
        <p:nvSpPr>
          <p:cNvPr id="74" name="文本框 73">
            <a:extLst>
              <a:ext uri="{FF2B5EF4-FFF2-40B4-BE49-F238E27FC236}">
                <a16:creationId xmlns:a16="http://schemas.microsoft.com/office/drawing/2014/main" id="{5CAE830B-0C3C-4F22-197D-097B1EDD0CB2}"/>
              </a:ext>
            </a:extLst>
          </p:cNvPr>
          <p:cNvSpPr txBox="1"/>
          <p:nvPr/>
        </p:nvSpPr>
        <p:spPr>
          <a:xfrm>
            <a:off x="3353869" y="2271318"/>
            <a:ext cx="519694" cy="707886"/>
          </a:xfrm>
          <a:prstGeom prst="rect">
            <a:avLst/>
          </a:prstGeom>
          <a:noFill/>
        </p:spPr>
        <p:txBody>
          <a:bodyPr wrap="none" rtlCol="0">
            <a:spAutoFit/>
          </a:bodyPr>
          <a:lstStyle/>
          <a:p>
            <a:r>
              <a:rPr kumimoji="1" lang="en-US" altLang="zh-CN" sz="4000" b="1" dirty="0">
                <a:solidFill>
                  <a:schemeClr val="bg1"/>
                </a:solidFill>
              </a:rPr>
              <a:t>t</a:t>
            </a:r>
            <a:r>
              <a:rPr kumimoji="1" lang="en-US" altLang="zh-CN" sz="4000" b="1" baseline="30000" dirty="0">
                <a:solidFill>
                  <a:schemeClr val="bg1"/>
                </a:solidFill>
              </a:rPr>
              <a:t>*</a:t>
            </a:r>
            <a:endParaRPr kumimoji="1" lang="zh-CN" altLang="en-US" sz="4000" b="1" baseline="30000" dirty="0">
              <a:solidFill>
                <a:schemeClr val="bg1"/>
              </a:solidFill>
            </a:endParaRPr>
          </a:p>
        </p:txBody>
      </p:sp>
      <p:cxnSp>
        <p:nvCxnSpPr>
          <p:cNvPr id="76" name="直线连接符 75">
            <a:extLst>
              <a:ext uri="{FF2B5EF4-FFF2-40B4-BE49-F238E27FC236}">
                <a16:creationId xmlns:a16="http://schemas.microsoft.com/office/drawing/2014/main" id="{F3B92037-CD5F-324A-E957-0F144BC5D992}"/>
              </a:ext>
            </a:extLst>
          </p:cNvPr>
          <p:cNvCxnSpPr/>
          <p:nvPr/>
        </p:nvCxnSpPr>
        <p:spPr>
          <a:xfrm>
            <a:off x="1301458" y="2979204"/>
            <a:ext cx="2808000" cy="0"/>
          </a:xfrm>
          <a:prstGeom prst="line">
            <a:avLst/>
          </a:prstGeom>
          <a:ln w="25400"/>
        </p:spPr>
        <p:style>
          <a:lnRef idx="1">
            <a:schemeClr val="dk1"/>
          </a:lnRef>
          <a:fillRef idx="0">
            <a:schemeClr val="dk1"/>
          </a:fillRef>
          <a:effectRef idx="0">
            <a:schemeClr val="dk1"/>
          </a:effectRef>
          <a:fontRef idx="minor">
            <a:schemeClr val="tx1"/>
          </a:fontRef>
        </p:style>
      </p:cxnSp>
      <p:sp>
        <p:nvSpPr>
          <p:cNvPr id="82" name="文本框 81">
            <a:extLst>
              <a:ext uri="{FF2B5EF4-FFF2-40B4-BE49-F238E27FC236}">
                <a16:creationId xmlns:a16="http://schemas.microsoft.com/office/drawing/2014/main" id="{CDD21936-44E8-0E3D-2D33-EF9C1A3DD748}"/>
              </a:ext>
            </a:extLst>
          </p:cNvPr>
          <p:cNvSpPr txBox="1"/>
          <p:nvPr/>
        </p:nvSpPr>
        <p:spPr>
          <a:xfrm>
            <a:off x="1736775" y="3194926"/>
            <a:ext cx="895182" cy="400110"/>
          </a:xfrm>
          <a:prstGeom prst="rect">
            <a:avLst/>
          </a:prstGeom>
          <a:noFill/>
        </p:spPr>
        <p:txBody>
          <a:bodyPr wrap="square" rtlCol="0">
            <a:spAutoFit/>
          </a:bodyPr>
          <a:lstStyle/>
          <a:p>
            <a:r>
              <a:rPr kumimoji="1" lang="en-US" altLang="zh-CN" sz="2000" b="1" dirty="0"/>
              <a:t>328</a:t>
            </a:r>
            <a:endParaRPr kumimoji="1" lang="zh-CN" altLang="en-US" sz="2000" b="1" dirty="0"/>
          </a:p>
        </p:txBody>
      </p:sp>
      <p:sp>
        <p:nvSpPr>
          <p:cNvPr id="83" name="文本框 82">
            <a:extLst>
              <a:ext uri="{FF2B5EF4-FFF2-40B4-BE49-F238E27FC236}">
                <a16:creationId xmlns:a16="http://schemas.microsoft.com/office/drawing/2014/main" id="{22EE8584-AC1C-3D1D-A056-E745B5594A53}"/>
              </a:ext>
            </a:extLst>
          </p:cNvPr>
          <p:cNvSpPr txBox="1"/>
          <p:nvPr/>
        </p:nvSpPr>
        <p:spPr>
          <a:xfrm>
            <a:off x="1747144" y="3711486"/>
            <a:ext cx="895182" cy="400110"/>
          </a:xfrm>
          <a:prstGeom prst="rect">
            <a:avLst/>
          </a:prstGeom>
          <a:noFill/>
        </p:spPr>
        <p:txBody>
          <a:bodyPr wrap="square" rtlCol="0">
            <a:spAutoFit/>
          </a:bodyPr>
          <a:lstStyle/>
          <a:p>
            <a:r>
              <a:rPr kumimoji="1" lang="en-US" altLang="zh-CN" sz="2000" b="1" dirty="0"/>
              <a:t>329</a:t>
            </a:r>
            <a:endParaRPr kumimoji="1" lang="zh-CN" altLang="en-US" sz="2000" b="1" dirty="0"/>
          </a:p>
        </p:txBody>
      </p:sp>
      <p:sp>
        <p:nvSpPr>
          <p:cNvPr id="84" name="文本框 83">
            <a:extLst>
              <a:ext uri="{FF2B5EF4-FFF2-40B4-BE49-F238E27FC236}">
                <a16:creationId xmlns:a16="http://schemas.microsoft.com/office/drawing/2014/main" id="{D4F0F826-B0AF-10EA-9F55-9162E0FE5493}"/>
              </a:ext>
            </a:extLst>
          </p:cNvPr>
          <p:cNvSpPr txBox="1"/>
          <p:nvPr/>
        </p:nvSpPr>
        <p:spPr>
          <a:xfrm>
            <a:off x="1747144" y="4237772"/>
            <a:ext cx="895182" cy="400110"/>
          </a:xfrm>
          <a:prstGeom prst="rect">
            <a:avLst/>
          </a:prstGeom>
          <a:noFill/>
        </p:spPr>
        <p:txBody>
          <a:bodyPr wrap="square" rtlCol="0">
            <a:spAutoFit/>
          </a:bodyPr>
          <a:lstStyle/>
          <a:p>
            <a:r>
              <a:rPr kumimoji="1" lang="en-US" altLang="zh-CN" sz="2000" b="1" dirty="0"/>
              <a:t>330</a:t>
            </a:r>
            <a:endParaRPr kumimoji="1" lang="zh-CN" altLang="en-US" sz="2000" b="1" dirty="0"/>
          </a:p>
        </p:txBody>
      </p:sp>
      <p:sp>
        <p:nvSpPr>
          <p:cNvPr id="85" name="文本框 84">
            <a:extLst>
              <a:ext uri="{FF2B5EF4-FFF2-40B4-BE49-F238E27FC236}">
                <a16:creationId xmlns:a16="http://schemas.microsoft.com/office/drawing/2014/main" id="{6F0E85ED-5BE9-00A2-DA7E-011D162215FD}"/>
              </a:ext>
            </a:extLst>
          </p:cNvPr>
          <p:cNvSpPr txBox="1"/>
          <p:nvPr/>
        </p:nvSpPr>
        <p:spPr>
          <a:xfrm>
            <a:off x="3214276" y="3190904"/>
            <a:ext cx="1079092" cy="400110"/>
          </a:xfrm>
          <a:prstGeom prst="rect">
            <a:avLst/>
          </a:prstGeom>
          <a:noFill/>
        </p:spPr>
        <p:txBody>
          <a:bodyPr wrap="square" rtlCol="0">
            <a:spAutoFit/>
          </a:bodyPr>
          <a:lstStyle/>
          <a:p>
            <a:r>
              <a:rPr kumimoji="1" lang="en-US" altLang="zh-CN" sz="2000" b="1" dirty="0"/>
              <a:t>327.40</a:t>
            </a:r>
            <a:endParaRPr kumimoji="1" lang="zh-CN" altLang="en-US" sz="2000" b="1" dirty="0"/>
          </a:p>
        </p:txBody>
      </p:sp>
      <p:sp>
        <p:nvSpPr>
          <p:cNvPr id="86" name="文本框 85">
            <a:extLst>
              <a:ext uri="{FF2B5EF4-FFF2-40B4-BE49-F238E27FC236}">
                <a16:creationId xmlns:a16="http://schemas.microsoft.com/office/drawing/2014/main" id="{AFEF7A75-408F-1B86-B143-D2FB766AC9EC}"/>
              </a:ext>
            </a:extLst>
          </p:cNvPr>
          <p:cNvSpPr txBox="1"/>
          <p:nvPr/>
        </p:nvSpPr>
        <p:spPr>
          <a:xfrm>
            <a:off x="3214276" y="3711486"/>
            <a:ext cx="1079092" cy="400110"/>
          </a:xfrm>
          <a:prstGeom prst="rect">
            <a:avLst/>
          </a:prstGeom>
          <a:noFill/>
        </p:spPr>
        <p:txBody>
          <a:bodyPr wrap="square" rtlCol="0">
            <a:spAutoFit/>
          </a:bodyPr>
          <a:lstStyle/>
          <a:p>
            <a:r>
              <a:rPr kumimoji="1" lang="en-US" altLang="zh-CN" sz="2000" b="1" dirty="0"/>
              <a:t>327.21</a:t>
            </a:r>
            <a:endParaRPr kumimoji="1" lang="zh-CN" altLang="en-US" sz="2000" b="1" dirty="0"/>
          </a:p>
        </p:txBody>
      </p:sp>
      <p:sp>
        <p:nvSpPr>
          <p:cNvPr id="87" name="文本框 86">
            <a:extLst>
              <a:ext uri="{FF2B5EF4-FFF2-40B4-BE49-F238E27FC236}">
                <a16:creationId xmlns:a16="http://schemas.microsoft.com/office/drawing/2014/main" id="{57A35C22-BBBE-CE47-1258-497B80FB6198}"/>
              </a:ext>
            </a:extLst>
          </p:cNvPr>
          <p:cNvSpPr txBox="1"/>
          <p:nvPr/>
        </p:nvSpPr>
        <p:spPr>
          <a:xfrm>
            <a:off x="3213706" y="4237772"/>
            <a:ext cx="1079092" cy="400110"/>
          </a:xfrm>
          <a:prstGeom prst="rect">
            <a:avLst/>
          </a:prstGeom>
          <a:noFill/>
        </p:spPr>
        <p:txBody>
          <a:bodyPr wrap="square" rtlCol="0">
            <a:spAutoFit/>
          </a:bodyPr>
          <a:lstStyle/>
          <a:p>
            <a:r>
              <a:rPr kumimoji="1" lang="en-US" altLang="zh-CN" sz="2000" b="1" dirty="0"/>
              <a:t>326.35</a:t>
            </a:r>
            <a:endParaRPr kumimoji="1" lang="zh-CN" altLang="en-US" sz="2000" b="1" dirty="0"/>
          </a:p>
        </p:txBody>
      </p:sp>
      <p:pic>
        <p:nvPicPr>
          <p:cNvPr id="90" name="图片 89">
            <a:extLst>
              <a:ext uri="{FF2B5EF4-FFF2-40B4-BE49-F238E27FC236}">
                <a16:creationId xmlns:a16="http://schemas.microsoft.com/office/drawing/2014/main" id="{6692CCAE-DFAB-7E61-5E4D-AA05EC229CAC}"/>
              </a:ext>
            </a:extLst>
          </p:cNvPr>
          <p:cNvPicPr>
            <a:picLocks noChangeAspect="1"/>
          </p:cNvPicPr>
          <p:nvPr/>
        </p:nvPicPr>
        <p:blipFill>
          <a:blip r:embed="rId3"/>
          <a:stretch>
            <a:fillRect/>
          </a:stretch>
        </p:blipFill>
        <p:spPr>
          <a:xfrm>
            <a:off x="6300791" y="1870198"/>
            <a:ext cx="4868765" cy="4331641"/>
          </a:xfrm>
          <a:prstGeom prst="rect">
            <a:avLst/>
          </a:prstGeom>
        </p:spPr>
      </p:pic>
      <p:sp>
        <p:nvSpPr>
          <p:cNvPr id="6" name="文本框 5">
            <a:extLst>
              <a:ext uri="{FF2B5EF4-FFF2-40B4-BE49-F238E27FC236}">
                <a16:creationId xmlns:a16="http://schemas.microsoft.com/office/drawing/2014/main" id="{ED139E03-0FEA-3E42-9C7F-6B2061817E2A}"/>
              </a:ext>
            </a:extLst>
          </p:cNvPr>
          <p:cNvSpPr txBox="1"/>
          <p:nvPr/>
        </p:nvSpPr>
        <p:spPr>
          <a:xfrm>
            <a:off x="2488158" y="3271079"/>
            <a:ext cx="452453" cy="1015663"/>
          </a:xfrm>
          <a:prstGeom prst="rect">
            <a:avLst/>
          </a:prstGeom>
          <a:noFill/>
        </p:spPr>
        <p:txBody>
          <a:bodyPr wrap="square">
            <a:spAutoFit/>
          </a:bodyPr>
          <a:lstStyle/>
          <a:p>
            <a:r>
              <a:rPr lang="en-US" altLang="zh-CN" sz="6000" b="1" dirty="0">
                <a:solidFill>
                  <a:srgbClr val="C00000"/>
                </a:solidFill>
                <a:latin typeface="Helios"/>
              </a:rPr>
              <a:t>&gt;</a:t>
            </a:r>
            <a:endParaRPr lang="zh-CN" altLang="en-US" sz="6000" dirty="0"/>
          </a:p>
        </p:txBody>
      </p:sp>
      <p:sp>
        <p:nvSpPr>
          <p:cNvPr id="7" name="文本框 6">
            <a:extLst>
              <a:ext uri="{FF2B5EF4-FFF2-40B4-BE49-F238E27FC236}">
                <a16:creationId xmlns:a16="http://schemas.microsoft.com/office/drawing/2014/main" id="{697D71BA-F7F5-3284-712E-70C4DFACC788}"/>
              </a:ext>
            </a:extLst>
          </p:cNvPr>
          <p:cNvSpPr txBox="1"/>
          <p:nvPr/>
        </p:nvSpPr>
        <p:spPr>
          <a:xfrm>
            <a:off x="1029294" y="3206293"/>
            <a:ext cx="433816" cy="369332"/>
          </a:xfrm>
          <a:prstGeom prst="rect">
            <a:avLst/>
          </a:prstGeom>
          <a:noFill/>
        </p:spPr>
        <p:txBody>
          <a:bodyPr wrap="square" rtlCol="0">
            <a:spAutoFit/>
          </a:bodyPr>
          <a:lstStyle/>
          <a:p>
            <a:r>
              <a:rPr kumimoji="1" lang="en-US" altLang="zh-CN" b="1" dirty="0"/>
              <a:t>B</a:t>
            </a:r>
            <a:endParaRPr kumimoji="1" lang="zh-CN" altLang="en-US" b="1" dirty="0"/>
          </a:p>
        </p:txBody>
      </p:sp>
      <p:sp>
        <p:nvSpPr>
          <p:cNvPr id="8" name="文本框 7">
            <a:extLst>
              <a:ext uri="{FF2B5EF4-FFF2-40B4-BE49-F238E27FC236}">
                <a16:creationId xmlns:a16="http://schemas.microsoft.com/office/drawing/2014/main" id="{E5A630C3-B22C-602A-385C-39C7A73251D6}"/>
              </a:ext>
            </a:extLst>
          </p:cNvPr>
          <p:cNvSpPr txBox="1"/>
          <p:nvPr/>
        </p:nvSpPr>
        <p:spPr>
          <a:xfrm>
            <a:off x="4486578" y="3190904"/>
            <a:ext cx="433816" cy="369332"/>
          </a:xfrm>
          <a:prstGeom prst="rect">
            <a:avLst/>
          </a:prstGeom>
          <a:noFill/>
        </p:spPr>
        <p:txBody>
          <a:bodyPr wrap="square" rtlCol="0">
            <a:spAutoFit/>
          </a:bodyPr>
          <a:lstStyle/>
          <a:p>
            <a:r>
              <a:rPr kumimoji="1" lang="en-US" altLang="zh-CN" b="1" dirty="0"/>
              <a:t>A</a:t>
            </a:r>
            <a:endParaRPr kumimoji="1" lang="zh-CN" altLang="en-US" b="1" dirty="0"/>
          </a:p>
        </p:txBody>
      </p:sp>
      <p:sp>
        <p:nvSpPr>
          <p:cNvPr id="9" name="文本框 8">
            <a:extLst>
              <a:ext uri="{FF2B5EF4-FFF2-40B4-BE49-F238E27FC236}">
                <a16:creationId xmlns:a16="http://schemas.microsoft.com/office/drawing/2014/main" id="{54123EE8-92F2-37CB-06F4-B8AC7EB12957}"/>
              </a:ext>
            </a:extLst>
          </p:cNvPr>
          <p:cNvSpPr txBox="1"/>
          <p:nvPr/>
        </p:nvSpPr>
        <p:spPr>
          <a:xfrm>
            <a:off x="1022444" y="3764697"/>
            <a:ext cx="433816" cy="369332"/>
          </a:xfrm>
          <a:prstGeom prst="rect">
            <a:avLst/>
          </a:prstGeom>
          <a:noFill/>
        </p:spPr>
        <p:txBody>
          <a:bodyPr wrap="square" rtlCol="0">
            <a:spAutoFit/>
          </a:bodyPr>
          <a:lstStyle/>
          <a:p>
            <a:r>
              <a:rPr kumimoji="1" lang="en-US" altLang="zh-CN" b="1" dirty="0"/>
              <a:t>C</a:t>
            </a:r>
            <a:endParaRPr kumimoji="1" lang="zh-CN" altLang="en-US" b="1" dirty="0"/>
          </a:p>
        </p:txBody>
      </p:sp>
      <p:sp>
        <p:nvSpPr>
          <p:cNvPr id="10" name="文本框 9">
            <a:extLst>
              <a:ext uri="{FF2B5EF4-FFF2-40B4-BE49-F238E27FC236}">
                <a16:creationId xmlns:a16="http://schemas.microsoft.com/office/drawing/2014/main" id="{3116D214-6D56-1C5D-7EDE-68BD1F951DFA}"/>
              </a:ext>
            </a:extLst>
          </p:cNvPr>
          <p:cNvSpPr txBox="1"/>
          <p:nvPr/>
        </p:nvSpPr>
        <p:spPr>
          <a:xfrm>
            <a:off x="4486578" y="3711486"/>
            <a:ext cx="433816" cy="369332"/>
          </a:xfrm>
          <a:prstGeom prst="rect">
            <a:avLst/>
          </a:prstGeom>
          <a:noFill/>
        </p:spPr>
        <p:txBody>
          <a:bodyPr wrap="square" rtlCol="0">
            <a:spAutoFit/>
          </a:bodyPr>
          <a:lstStyle/>
          <a:p>
            <a:r>
              <a:rPr kumimoji="1" lang="en-US" altLang="zh-CN" b="1" dirty="0"/>
              <a:t>A</a:t>
            </a:r>
            <a:endParaRPr kumimoji="1" lang="zh-CN" altLang="en-US" b="1" dirty="0"/>
          </a:p>
        </p:txBody>
      </p:sp>
      <p:sp>
        <p:nvSpPr>
          <p:cNvPr id="11" name="文本框 10">
            <a:extLst>
              <a:ext uri="{FF2B5EF4-FFF2-40B4-BE49-F238E27FC236}">
                <a16:creationId xmlns:a16="http://schemas.microsoft.com/office/drawing/2014/main" id="{82886B4D-54BD-9CB3-D7F7-FD06F660FFFC}"/>
              </a:ext>
            </a:extLst>
          </p:cNvPr>
          <p:cNvSpPr txBox="1"/>
          <p:nvPr/>
        </p:nvSpPr>
        <p:spPr>
          <a:xfrm>
            <a:off x="1022444" y="4274721"/>
            <a:ext cx="433816" cy="369332"/>
          </a:xfrm>
          <a:prstGeom prst="rect">
            <a:avLst/>
          </a:prstGeom>
          <a:noFill/>
        </p:spPr>
        <p:txBody>
          <a:bodyPr wrap="square" rtlCol="0">
            <a:spAutoFit/>
          </a:bodyPr>
          <a:lstStyle/>
          <a:p>
            <a:r>
              <a:rPr kumimoji="1" lang="en-US" altLang="zh-CN" b="1" dirty="0"/>
              <a:t>D</a:t>
            </a:r>
            <a:endParaRPr kumimoji="1" lang="zh-CN" altLang="en-US" b="1" dirty="0"/>
          </a:p>
        </p:txBody>
      </p:sp>
      <p:sp>
        <p:nvSpPr>
          <p:cNvPr id="12" name="文本框 11">
            <a:extLst>
              <a:ext uri="{FF2B5EF4-FFF2-40B4-BE49-F238E27FC236}">
                <a16:creationId xmlns:a16="http://schemas.microsoft.com/office/drawing/2014/main" id="{B166486A-DB9F-0788-1C13-F61DA8E95D0D}"/>
              </a:ext>
            </a:extLst>
          </p:cNvPr>
          <p:cNvSpPr txBox="1"/>
          <p:nvPr/>
        </p:nvSpPr>
        <p:spPr>
          <a:xfrm>
            <a:off x="4486578" y="4268550"/>
            <a:ext cx="433816" cy="369332"/>
          </a:xfrm>
          <a:prstGeom prst="rect">
            <a:avLst/>
          </a:prstGeom>
          <a:noFill/>
        </p:spPr>
        <p:txBody>
          <a:bodyPr wrap="square" rtlCol="0">
            <a:spAutoFit/>
          </a:bodyPr>
          <a:lstStyle/>
          <a:p>
            <a:r>
              <a:rPr kumimoji="1" lang="en-US" altLang="zh-CN" b="1" dirty="0"/>
              <a:t>A</a:t>
            </a:r>
            <a:endParaRPr kumimoji="1" lang="zh-CN" altLang="en-US" b="1" dirty="0"/>
          </a:p>
        </p:txBody>
      </p:sp>
      <p:pic>
        <p:nvPicPr>
          <p:cNvPr id="5" name="Picture 2">
            <a:extLst>
              <a:ext uri="{FF2B5EF4-FFF2-40B4-BE49-F238E27FC236}">
                <a16:creationId xmlns:a16="http://schemas.microsoft.com/office/drawing/2014/main" id="{D546142D-54CF-5ADB-8593-86F5A5190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3" name="箭头: V 形 12">
            <a:extLst>
              <a:ext uri="{FF2B5EF4-FFF2-40B4-BE49-F238E27FC236}">
                <a16:creationId xmlns:a16="http://schemas.microsoft.com/office/drawing/2014/main" id="{036E14A3-2188-2A17-08F8-009F88AC3DE5}"/>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4" name="箭头: V 形 13">
            <a:extLst>
              <a:ext uri="{FF2B5EF4-FFF2-40B4-BE49-F238E27FC236}">
                <a16:creationId xmlns:a16="http://schemas.microsoft.com/office/drawing/2014/main" id="{031AD036-5E35-DEA9-1A66-0C6080C12473}"/>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5" name="箭头: V 形 14">
            <a:extLst>
              <a:ext uri="{FF2B5EF4-FFF2-40B4-BE49-F238E27FC236}">
                <a16:creationId xmlns:a16="http://schemas.microsoft.com/office/drawing/2014/main" id="{4196B62C-617E-9303-1CB3-B8B8938EBF75}"/>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0D0CCD2E-CDE5-61BD-745F-100A97E7C8C0}"/>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7" name="箭头: V 形 16">
            <a:extLst>
              <a:ext uri="{FF2B5EF4-FFF2-40B4-BE49-F238E27FC236}">
                <a16:creationId xmlns:a16="http://schemas.microsoft.com/office/drawing/2014/main" id="{95B81AE8-4169-CE65-4500-92A971FB65F7}"/>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66505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578" y="88134"/>
            <a:ext cx="7554686" cy="1334409"/>
            <a:chOff x="0" y="0"/>
            <a:chExt cx="13766801" cy="2668817"/>
          </a:xfrm>
        </p:grpSpPr>
        <p:sp>
          <p:nvSpPr>
            <p:cNvPr id="3" name="TextBox 3"/>
            <p:cNvSpPr txBox="1"/>
            <p:nvPr/>
          </p:nvSpPr>
          <p:spPr>
            <a:xfrm>
              <a:off x="0" y="0"/>
              <a:ext cx="13766801" cy="1578894"/>
            </a:xfrm>
            <a:prstGeom prst="rect">
              <a:avLst/>
            </a:prstGeom>
          </p:spPr>
          <p:txBody>
            <a:bodyPr wrap="square" lIns="0" tIns="0" rIns="0" bIns="0" rtlCol="0" anchor="t">
              <a:spAutoFit/>
            </a:bodyPr>
            <a:lstStyle/>
            <a:p>
              <a:pPr>
                <a:lnSpc>
                  <a:spcPts val="6800"/>
                </a:lnSpc>
              </a:pPr>
              <a:r>
                <a:rPr lang="en-US" sz="4000" b="1" dirty="0">
                  <a:solidFill>
                    <a:srgbClr val="A20E20"/>
                  </a:solidFill>
                  <a:latin typeface="Apple Braille"/>
                </a:rPr>
                <a:t>Generalized Bass Model (GBM)</a:t>
              </a:r>
            </a:p>
          </p:txBody>
        </p:sp>
        <p:sp>
          <p:nvSpPr>
            <p:cNvPr id="4" name="TextBox 4"/>
            <p:cNvSpPr txBox="1"/>
            <p:nvPr/>
          </p:nvSpPr>
          <p:spPr>
            <a:xfrm>
              <a:off x="133164" y="1899889"/>
              <a:ext cx="13354427" cy="768928"/>
            </a:xfrm>
            <a:prstGeom prst="rect">
              <a:avLst/>
            </a:prstGeom>
          </p:spPr>
          <p:txBody>
            <a:bodyPr lIns="0" tIns="0" rIns="0" bIns="0" rtlCol="0" anchor="t">
              <a:spAutoFit/>
            </a:bodyPr>
            <a:lstStyle/>
            <a:p>
              <a:pPr>
                <a:lnSpc>
                  <a:spcPts val="3173"/>
                </a:lnSpc>
              </a:pPr>
              <a:r>
                <a:rPr lang="en-US" sz="2266" b="1" i="1" dirty="0">
                  <a:solidFill>
                    <a:srgbClr val="2A2E3A"/>
                  </a:solidFill>
                  <a:latin typeface="Apple Braille"/>
                </a:rPr>
                <a:t>Prediction </a:t>
              </a:r>
              <a:r>
                <a:rPr lang="en-US" sz="2266" b="1" i="1" u="sng" dirty="0">
                  <a:solidFill>
                    <a:srgbClr val="2A2E3A"/>
                  </a:solidFill>
                  <a:latin typeface="Apple Braille"/>
                </a:rPr>
                <a:t>accuracy</a:t>
              </a:r>
              <a:r>
                <a:rPr lang="en-US" sz="2266" b="1" i="1" dirty="0">
                  <a:solidFill>
                    <a:srgbClr val="2A2E3A"/>
                  </a:solidFill>
                  <a:latin typeface="Apple Braille"/>
                </a:rPr>
                <a:t> evaluation </a:t>
              </a:r>
              <a:endParaRPr lang="en-US" sz="2266" b="1" i="1" u="sng" dirty="0">
                <a:solidFill>
                  <a:srgbClr val="2A2E3A"/>
                </a:solidFill>
                <a:latin typeface="Apple Braille"/>
              </a:endParaRPr>
            </a:p>
          </p:txBody>
        </p:sp>
      </p:grpSp>
      <p:grpSp>
        <p:nvGrpSpPr>
          <p:cNvPr id="40" name="Group 40"/>
          <p:cNvGrpSpPr/>
          <p:nvPr/>
        </p:nvGrpSpPr>
        <p:grpSpPr>
          <a:xfrm>
            <a:off x="7123142" y="1593047"/>
            <a:ext cx="5526058" cy="3404033"/>
            <a:chOff x="-259600" y="-77033"/>
            <a:chExt cx="10384709" cy="6170238"/>
          </a:xfrm>
        </p:grpSpPr>
        <p:sp>
          <p:nvSpPr>
            <p:cNvPr id="41" name="TextBox 41"/>
            <p:cNvSpPr txBox="1"/>
            <p:nvPr/>
          </p:nvSpPr>
          <p:spPr>
            <a:xfrm>
              <a:off x="0" y="766161"/>
              <a:ext cx="8908010" cy="627620"/>
            </a:xfrm>
            <a:prstGeom prst="rect">
              <a:avLst/>
            </a:prstGeom>
          </p:spPr>
          <p:txBody>
            <a:bodyPr lIns="0" tIns="0" rIns="0" bIns="0" rtlCol="0" anchor="t">
              <a:spAutoFit/>
            </a:bodyPr>
            <a:lstStyle/>
            <a:p>
              <a:pPr>
                <a:lnSpc>
                  <a:spcPts val="2719"/>
                </a:lnSpc>
                <a:spcBef>
                  <a:spcPct val="0"/>
                </a:spcBef>
              </a:pPr>
              <a:endParaRPr lang="en-US" sz="2266" dirty="0">
                <a:solidFill>
                  <a:srgbClr val="2A2E3A"/>
                </a:solidFill>
                <a:latin typeface="Apple Braille"/>
              </a:endParaRPr>
            </a:p>
          </p:txBody>
        </p:sp>
        <p:sp>
          <p:nvSpPr>
            <p:cNvPr id="42" name="TextBox 42"/>
            <p:cNvSpPr txBox="1"/>
            <p:nvPr/>
          </p:nvSpPr>
          <p:spPr>
            <a:xfrm>
              <a:off x="-259600" y="-77033"/>
              <a:ext cx="10384709" cy="975833"/>
            </a:xfrm>
            <a:prstGeom prst="rect">
              <a:avLst/>
            </a:prstGeom>
          </p:spPr>
          <p:txBody>
            <a:bodyPr wrap="square" lIns="0" tIns="0" rIns="0" bIns="0" rtlCol="0" anchor="t">
              <a:spAutoFit/>
            </a:bodyPr>
            <a:lstStyle/>
            <a:p>
              <a:pPr>
                <a:lnSpc>
                  <a:spcPts val="2239"/>
                </a:lnSpc>
              </a:pPr>
              <a:r>
                <a:rPr lang="en-US" b="1" dirty="0">
                  <a:solidFill>
                    <a:srgbClr val="2A2E3A"/>
                  </a:solidFill>
                  <a:latin typeface="Apple Braille"/>
                </a:rPr>
                <a:t>Predictive total death: October 1st-October 31</a:t>
              </a:r>
              <a:r>
                <a:rPr lang="en-US" b="1" baseline="30000" dirty="0">
                  <a:solidFill>
                    <a:srgbClr val="2A2E3A"/>
                  </a:solidFill>
                  <a:latin typeface="Apple Braille"/>
                </a:rPr>
                <a:t>st</a:t>
              </a:r>
              <a:endParaRPr lang="en-US" b="1" dirty="0">
                <a:solidFill>
                  <a:srgbClr val="2A2E3A"/>
                </a:solidFill>
                <a:latin typeface="Apple Braille"/>
              </a:endParaRPr>
            </a:p>
            <a:p>
              <a:pPr>
                <a:lnSpc>
                  <a:spcPts val="2239"/>
                </a:lnSpc>
              </a:pPr>
              <a:endParaRPr lang="en-US" dirty="0">
                <a:solidFill>
                  <a:srgbClr val="2A2E3A"/>
                </a:solidFill>
                <a:latin typeface="Apple Braille"/>
              </a:endParaRPr>
            </a:p>
          </p:txBody>
        </p:sp>
        <p:sp>
          <p:nvSpPr>
            <p:cNvPr id="43" name="AutoShape 43"/>
            <p:cNvSpPr/>
            <p:nvPr/>
          </p:nvSpPr>
          <p:spPr>
            <a:xfrm>
              <a:off x="0" y="1902423"/>
              <a:ext cx="8656320" cy="0"/>
            </a:xfrm>
            <a:prstGeom prst="line">
              <a:avLst/>
            </a:prstGeom>
            <a:ln w="12700" cap="flat">
              <a:solidFill>
                <a:srgbClr val="2A2E3A"/>
              </a:solidFill>
              <a:prstDash val="solid"/>
              <a:headEnd type="none" w="sm" len="sm"/>
              <a:tailEnd type="none" w="sm" len="sm"/>
            </a:ln>
          </p:spPr>
        </p:sp>
        <p:sp>
          <p:nvSpPr>
            <p:cNvPr id="45" name="TextBox 45"/>
            <p:cNvSpPr txBox="1"/>
            <p:nvPr/>
          </p:nvSpPr>
          <p:spPr>
            <a:xfrm>
              <a:off x="0" y="766157"/>
              <a:ext cx="8908010" cy="593448"/>
            </a:xfrm>
            <a:prstGeom prst="rect">
              <a:avLst/>
            </a:prstGeom>
          </p:spPr>
          <p:txBody>
            <a:bodyPr lIns="0" tIns="0" rIns="0" bIns="0" rtlCol="0" anchor="t">
              <a:spAutoFit/>
            </a:bodyPr>
            <a:lstStyle/>
            <a:p>
              <a:pPr>
                <a:lnSpc>
                  <a:spcPts val="2719"/>
                </a:lnSpc>
                <a:spcBef>
                  <a:spcPct val="0"/>
                </a:spcBef>
              </a:pPr>
              <a:r>
                <a:rPr lang="en-US" sz="2000" dirty="0">
                  <a:solidFill>
                    <a:srgbClr val="2A2E3A"/>
                  </a:solidFill>
                  <a:latin typeface="Apple Braille"/>
                </a:rPr>
                <a:t>9163</a:t>
              </a:r>
            </a:p>
          </p:txBody>
        </p:sp>
        <p:sp>
          <p:nvSpPr>
            <p:cNvPr id="46" name="TextBox 46"/>
            <p:cNvSpPr txBox="1"/>
            <p:nvPr/>
          </p:nvSpPr>
          <p:spPr>
            <a:xfrm>
              <a:off x="0" y="2292562"/>
              <a:ext cx="8908010" cy="511394"/>
            </a:xfrm>
            <a:prstGeom prst="rect">
              <a:avLst/>
            </a:prstGeom>
          </p:spPr>
          <p:txBody>
            <a:bodyPr lIns="0" tIns="0" rIns="0" bIns="0" rtlCol="0" anchor="t">
              <a:spAutoFit/>
            </a:bodyPr>
            <a:lstStyle/>
            <a:p>
              <a:pPr>
                <a:lnSpc>
                  <a:spcPts val="2239"/>
                </a:lnSpc>
              </a:pPr>
              <a:r>
                <a:rPr lang="en-US" b="1" dirty="0">
                  <a:solidFill>
                    <a:srgbClr val="2A2E3A"/>
                  </a:solidFill>
                  <a:latin typeface="Apple Braille"/>
                </a:rPr>
                <a:t>Actual total death:</a:t>
              </a:r>
            </a:p>
          </p:txBody>
        </p:sp>
        <p:sp>
          <p:nvSpPr>
            <p:cNvPr id="47" name="TextBox 47"/>
            <p:cNvSpPr txBox="1"/>
            <p:nvPr/>
          </p:nvSpPr>
          <p:spPr>
            <a:xfrm>
              <a:off x="0" y="5465585"/>
              <a:ext cx="8908010" cy="627620"/>
            </a:xfrm>
            <a:prstGeom prst="rect">
              <a:avLst/>
            </a:prstGeom>
          </p:spPr>
          <p:txBody>
            <a:bodyPr lIns="0" tIns="0" rIns="0" bIns="0" rtlCol="0" anchor="t">
              <a:spAutoFit/>
            </a:bodyPr>
            <a:lstStyle/>
            <a:p>
              <a:pPr>
                <a:lnSpc>
                  <a:spcPts val="2719"/>
                </a:lnSpc>
                <a:spcBef>
                  <a:spcPct val="0"/>
                </a:spcBef>
              </a:pPr>
              <a:endParaRPr lang="en-US" sz="2266" dirty="0">
                <a:solidFill>
                  <a:srgbClr val="2A2E3A"/>
                </a:solidFill>
                <a:latin typeface="Apple Braille"/>
              </a:endParaRPr>
            </a:p>
          </p:txBody>
        </p:sp>
      </p:grpSp>
      <p:sp>
        <p:nvSpPr>
          <p:cNvPr id="8" name="TextBox 45">
            <a:extLst>
              <a:ext uri="{FF2B5EF4-FFF2-40B4-BE49-F238E27FC236}">
                <a16:creationId xmlns:a16="http://schemas.microsoft.com/office/drawing/2014/main" id="{CBDB0E4F-27DD-5644-F9D9-8535E56022DA}"/>
              </a:ext>
            </a:extLst>
          </p:cNvPr>
          <p:cNvSpPr txBox="1"/>
          <p:nvPr/>
        </p:nvSpPr>
        <p:spPr>
          <a:xfrm>
            <a:off x="7261284" y="3357012"/>
            <a:ext cx="4431475" cy="327397"/>
          </a:xfrm>
          <a:prstGeom prst="rect">
            <a:avLst/>
          </a:prstGeom>
        </p:spPr>
        <p:txBody>
          <a:bodyPr wrap="square" lIns="0" tIns="0" rIns="0" bIns="0" rtlCol="0" anchor="t">
            <a:spAutoFit/>
          </a:bodyPr>
          <a:lstStyle/>
          <a:p>
            <a:pPr>
              <a:lnSpc>
                <a:spcPts val="2719"/>
              </a:lnSpc>
              <a:spcBef>
                <a:spcPct val="0"/>
              </a:spcBef>
            </a:pPr>
            <a:r>
              <a:rPr lang="en-US" sz="2000" dirty="0">
                <a:solidFill>
                  <a:srgbClr val="2A2E3A"/>
                </a:solidFill>
                <a:latin typeface="Apple Braille"/>
              </a:rPr>
              <a:t>10787          </a:t>
            </a:r>
            <a:r>
              <a:rPr lang="en-US" dirty="0">
                <a:solidFill>
                  <a:srgbClr val="C00000"/>
                </a:solidFill>
                <a:latin typeface="Apple Braille"/>
              </a:rPr>
              <a:t>Red Line chart</a:t>
            </a:r>
            <a:endParaRPr lang="en-US" sz="2000" dirty="0">
              <a:solidFill>
                <a:srgbClr val="C00000"/>
              </a:solidFill>
              <a:latin typeface="Apple Braille"/>
            </a:endParaRPr>
          </a:p>
        </p:txBody>
      </p:sp>
      <p:pic>
        <p:nvPicPr>
          <p:cNvPr id="16" name="图片 15">
            <a:extLst>
              <a:ext uri="{FF2B5EF4-FFF2-40B4-BE49-F238E27FC236}">
                <a16:creationId xmlns:a16="http://schemas.microsoft.com/office/drawing/2014/main" id="{CDF5F710-4DE1-394E-CC8D-180FD248377E}"/>
              </a:ext>
            </a:extLst>
          </p:cNvPr>
          <p:cNvPicPr>
            <a:picLocks noChangeAspect="1"/>
          </p:cNvPicPr>
          <p:nvPr/>
        </p:nvPicPr>
        <p:blipFill>
          <a:blip r:embed="rId3"/>
          <a:stretch>
            <a:fillRect/>
          </a:stretch>
        </p:blipFill>
        <p:spPr>
          <a:xfrm>
            <a:off x="293457" y="1614264"/>
            <a:ext cx="6705600" cy="4448342"/>
          </a:xfrm>
          <a:prstGeom prst="rect">
            <a:avLst/>
          </a:prstGeom>
        </p:spPr>
      </p:pic>
      <p:pic>
        <p:nvPicPr>
          <p:cNvPr id="18" name="图片 17">
            <a:extLst>
              <a:ext uri="{FF2B5EF4-FFF2-40B4-BE49-F238E27FC236}">
                <a16:creationId xmlns:a16="http://schemas.microsoft.com/office/drawing/2014/main" id="{48C42849-9383-E251-4B41-1A92122FE904}"/>
              </a:ext>
            </a:extLst>
          </p:cNvPr>
          <p:cNvPicPr>
            <a:picLocks noChangeAspect="1"/>
          </p:cNvPicPr>
          <p:nvPr/>
        </p:nvPicPr>
        <p:blipFill rotWithShape="1">
          <a:blip r:embed="rId4"/>
          <a:srcRect r="12884" b="14356"/>
          <a:stretch/>
        </p:blipFill>
        <p:spPr>
          <a:xfrm>
            <a:off x="7821728" y="3909301"/>
            <a:ext cx="3022496" cy="2483835"/>
          </a:xfrm>
          <a:prstGeom prst="rect">
            <a:avLst/>
          </a:prstGeom>
        </p:spPr>
      </p:pic>
      <p:sp>
        <p:nvSpPr>
          <p:cNvPr id="19" name="文本框 18">
            <a:extLst>
              <a:ext uri="{FF2B5EF4-FFF2-40B4-BE49-F238E27FC236}">
                <a16:creationId xmlns:a16="http://schemas.microsoft.com/office/drawing/2014/main" id="{E57125B8-88FD-13AB-99B0-6BB40AB17F3F}"/>
              </a:ext>
            </a:extLst>
          </p:cNvPr>
          <p:cNvSpPr txBox="1"/>
          <p:nvPr/>
        </p:nvSpPr>
        <p:spPr>
          <a:xfrm>
            <a:off x="8351520" y="2058223"/>
            <a:ext cx="1962912" cy="369332"/>
          </a:xfrm>
          <a:prstGeom prst="rect">
            <a:avLst/>
          </a:prstGeom>
          <a:noFill/>
        </p:spPr>
        <p:txBody>
          <a:bodyPr wrap="square" rtlCol="0">
            <a:spAutoFit/>
          </a:bodyPr>
          <a:lstStyle/>
          <a:p>
            <a:r>
              <a:rPr kumimoji="1" lang="en-US" altLang="zh-CN" dirty="0">
                <a:solidFill>
                  <a:schemeClr val="accent1">
                    <a:lumMod val="75000"/>
                  </a:schemeClr>
                </a:solidFill>
                <a:latin typeface="Apple Braille"/>
              </a:rPr>
              <a:t>Blue Bar chart</a:t>
            </a:r>
            <a:endParaRPr kumimoji="1" lang="zh-CN" altLang="en-US" dirty="0">
              <a:solidFill>
                <a:schemeClr val="accent1">
                  <a:lumMod val="75000"/>
                </a:schemeClr>
              </a:solidFill>
              <a:latin typeface="Apple Braille"/>
            </a:endParaRPr>
          </a:p>
        </p:txBody>
      </p:sp>
      <p:pic>
        <p:nvPicPr>
          <p:cNvPr id="5" name="Picture 2">
            <a:extLst>
              <a:ext uri="{FF2B5EF4-FFF2-40B4-BE49-F238E27FC236}">
                <a16:creationId xmlns:a16="http://schemas.microsoft.com/office/drawing/2014/main" id="{65DBA701-EC9B-E0B4-3C35-C80F02B80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V 形 5">
            <a:extLst>
              <a:ext uri="{FF2B5EF4-FFF2-40B4-BE49-F238E27FC236}">
                <a16:creationId xmlns:a16="http://schemas.microsoft.com/office/drawing/2014/main" id="{8DC4B8AC-D401-7D30-A124-A178E5F64554}"/>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7" name="箭头: V 形 6">
            <a:extLst>
              <a:ext uri="{FF2B5EF4-FFF2-40B4-BE49-F238E27FC236}">
                <a16:creationId xmlns:a16="http://schemas.microsoft.com/office/drawing/2014/main" id="{8F7910A5-790F-1054-8EF0-23619363F23D}"/>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DD643282-F443-7C4E-CEFE-FA2F17A3753C}"/>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0" name="箭头: V 形 9">
            <a:extLst>
              <a:ext uri="{FF2B5EF4-FFF2-40B4-BE49-F238E27FC236}">
                <a16:creationId xmlns:a16="http://schemas.microsoft.com/office/drawing/2014/main" id="{CE26AB27-040E-7682-0A8B-8BD937CE0FDE}"/>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1" name="箭头: V 形 10">
            <a:extLst>
              <a:ext uri="{FF2B5EF4-FFF2-40B4-BE49-F238E27FC236}">
                <a16:creationId xmlns:a16="http://schemas.microsoft.com/office/drawing/2014/main" id="{A3F485F9-5DD9-883A-A143-055EBC8F6870}"/>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 A</a:t>
            </a:r>
            <a:endParaRPr lang="zh-CN" altLang="en-US" sz="1600" dirty="0">
              <a:solidFill>
                <a:prstClr val="white"/>
              </a:solidFill>
              <a:latin typeface="Calibri"/>
              <a:ea typeface="宋体" panose="02010600030101010101" pitchFamily="2" charset="-122"/>
            </a:endParaRPr>
          </a:p>
        </p:txBody>
      </p:sp>
      <p:sp>
        <p:nvSpPr>
          <p:cNvPr id="12" name="Oval 11">
            <a:extLst>
              <a:ext uri="{FF2B5EF4-FFF2-40B4-BE49-F238E27FC236}">
                <a16:creationId xmlns:a16="http://schemas.microsoft.com/office/drawing/2014/main" id="{A3D30927-774D-5FE8-2B41-24D7163E4882}"/>
              </a:ext>
            </a:extLst>
          </p:cNvPr>
          <p:cNvSpPr/>
          <p:nvPr/>
        </p:nvSpPr>
        <p:spPr>
          <a:xfrm>
            <a:off x="5617779" y="4487781"/>
            <a:ext cx="777765" cy="755955"/>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1F837C1-EBE3-799B-0176-9D47B7944DD4}"/>
              </a:ext>
            </a:extLst>
          </p:cNvPr>
          <p:cNvCxnSpPr>
            <a:cxnSpLocks/>
            <a:stCxn id="12" idx="6"/>
          </p:cNvCxnSpPr>
          <p:nvPr/>
        </p:nvCxnSpPr>
        <p:spPr>
          <a:xfrm>
            <a:off x="6395544" y="4865759"/>
            <a:ext cx="1313794" cy="32304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42CDF3-9D58-8E30-CCD4-4D09FBA425AC}"/>
              </a:ext>
            </a:extLst>
          </p:cNvPr>
          <p:cNvSpPr txBox="1"/>
          <p:nvPr/>
        </p:nvSpPr>
        <p:spPr>
          <a:xfrm>
            <a:off x="9072373" y="6125283"/>
            <a:ext cx="809296" cy="261610"/>
          </a:xfrm>
          <a:prstGeom prst="rect">
            <a:avLst/>
          </a:prstGeom>
          <a:noFill/>
        </p:spPr>
        <p:txBody>
          <a:bodyPr wrap="square" rtlCol="0">
            <a:spAutoFit/>
          </a:bodyPr>
          <a:lstStyle/>
          <a:p>
            <a:r>
              <a:rPr lang="en-US" sz="1100" b="1" dirty="0">
                <a:latin typeface="Apple Braille"/>
              </a:rPr>
              <a:t>Oct 2022</a:t>
            </a:r>
          </a:p>
        </p:txBody>
      </p:sp>
    </p:spTree>
    <p:extLst>
      <p:ext uri="{BB962C8B-B14F-4D97-AF65-F5344CB8AC3E}">
        <p14:creationId xmlns:p14="http://schemas.microsoft.com/office/powerpoint/2010/main" val="248853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578" y="88134"/>
            <a:ext cx="7554686" cy="1296531"/>
            <a:chOff x="0" y="0"/>
            <a:chExt cx="13766801" cy="2593061"/>
          </a:xfrm>
        </p:grpSpPr>
        <p:sp>
          <p:nvSpPr>
            <p:cNvPr id="3" name="TextBox 3"/>
            <p:cNvSpPr txBox="1"/>
            <p:nvPr/>
          </p:nvSpPr>
          <p:spPr>
            <a:xfrm>
              <a:off x="0" y="0"/>
              <a:ext cx="13766801" cy="1578893"/>
            </a:xfrm>
            <a:prstGeom prst="rect">
              <a:avLst/>
            </a:prstGeom>
          </p:spPr>
          <p:txBody>
            <a:bodyPr wrap="square" lIns="0" tIns="0" rIns="0" bIns="0" rtlCol="0" anchor="t">
              <a:spAutoFit/>
            </a:bodyPr>
            <a:lstStyle/>
            <a:p>
              <a:pPr>
                <a:lnSpc>
                  <a:spcPts val="6800"/>
                </a:lnSpc>
              </a:pPr>
              <a:r>
                <a:rPr lang="en-US" sz="4000" b="1" dirty="0">
                  <a:solidFill>
                    <a:srgbClr val="A20E20"/>
                  </a:solidFill>
                  <a:latin typeface="Apple Braille"/>
                </a:rPr>
                <a:t>Generalized Bass Model (GBM)</a:t>
              </a:r>
            </a:p>
          </p:txBody>
        </p:sp>
        <p:sp>
          <p:nvSpPr>
            <p:cNvPr id="4" name="TextBox 4"/>
            <p:cNvSpPr txBox="1"/>
            <p:nvPr/>
          </p:nvSpPr>
          <p:spPr>
            <a:xfrm>
              <a:off x="159412" y="1824133"/>
              <a:ext cx="13354427" cy="768928"/>
            </a:xfrm>
            <a:prstGeom prst="rect">
              <a:avLst/>
            </a:prstGeom>
          </p:spPr>
          <p:txBody>
            <a:bodyPr lIns="0" tIns="0" rIns="0" bIns="0" rtlCol="0" anchor="t">
              <a:spAutoFit/>
            </a:bodyPr>
            <a:lstStyle/>
            <a:p>
              <a:pPr>
                <a:lnSpc>
                  <a:spcPts val="3173"/>
                </a:lnSpc>
              </a:pPr>
              <a:r>
                <a:rPr lang="en-US" sz="2266" b="1" i="1" dirty="0">
                  <a:solidFill>
                    <a:srgbClr val="2A2E3A"/>
                  </a:solidFill>
                  <a:latin typeface="Apple Braille"/>
                </a:rPr>
                <a:t>Overview of Vaccines</a:t>
              </a:r>
            </a:p>
          </p:txBody>
        </p:sp>
      </p:grpSp>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latin typeface="Apple Braille"/>
              </a:rPr>
              <a:t>t</a:t>
            </a:r>
            <a:endParaRPr kumimoji="1" lang="zh-CN" altLang="en-US" sz="4000" b="1" dirty="0">
              <a:solidFill>
                <a:schemeClr val="bg1"/>
              </a:solidFill>
              <a:latin typeface="Apple Braille"/>
            </a:endParaRPr>
          </a:p>
        </p:txBody>
      </p:sp>
      <p:sp>
        <p:nvSpPr>
          <p:cNvPr id="74" name="文本框 73">
            <a:extLst>
              <a:ext uri="{FF2B5EF4-FFF2-40B4-BE49-F238E27FC236}">
                <a16:creationId xmlns:a16="http://schemas.microsoft.com/office/drawing/2014/main" id="{5CAE830B-0C3C-4F22-197D-097B1EDD0CB2}"/>
              </a:ext>
            </a:extLst>
          </p:cNvPr>
          <p:cNvSpPr txBox="1"/>
          <p:nvPr/>
        </p:nvSpPr>
        <p:spPr>
          <a:xfrm>
            <a:off x="9520445" y="815526"/>
            <a:ext cx="532518" cy="707886"/>
          </a:xfrm>
          <a:prstGeom prst="rect">
            <a:avLst/>
          </a:prstGeom>
          <a:noFill/>
        </p:spPr>
        <p:txBody>
          <a:bodyPr wrap="none" rtlCol="0">
            <a:spAutoFit/>
          </a:bodyPr>
          <a:lstStyle/>
          <a:p>
            <a:r>
              <a:rPr kumimoji="1" lang="en-US" altLang="zh-CN" sz="4000" b="1" dirty="0">
                <a:solidFill>
                  <a:schemeClr val="bg1"/>
                </a:solidFill>
                <a:latin typeface="Apple Braille"/>
              </a:rPr>
              <a:t>t</a:t>
            </a:r>
            <a:r>
              <a:rPr kumimoji="1" lang="en-US" altLang="zh-CN" sz="4000" b="1" baseline="30000" dirty="0">
                <a:solidFill>
                  <a:schemeClr val="bg1"/>
                </a:solidFill>
                <a:latin typeface="Apple Braille"/>
              </a:rPr>
              <a:t>*</a:t>
            </a:r>
            <a:endParaRPr kumimoji="1" lang="zh-CN" altLang="en-US" sz="4000" b="1" baseline="30000" dirty="0">
              <a:solidFill>
                <a:schemeClr val="bg1"/>
              </a:solidFill>
              <a:latin typeface="Apple Braille"/>
            </a:endParaRPr>
          </a:p>
        </p:txBody>
      </p:sp>
      <p:pic>
        <p:nvPicPr>
          <p:cNvPr id="6" name="图片 5">
            <a:extLst>
              <a:ext uri="{FF2B5EF4-FFF2-40B4-BE49-F238E27FC236}">
                <a16:creationId xmlns:a16="http://schemas.microsoft.com/office/drawing/2014/main" id="{2C1079EB-8BC9-6588-EF1C-5FBC823A3D81}"/>
              </a:ext>
            </a:extLst>
          </p:cNvPr>
          <p:cNvPicPr>
            <a:picLocks noChangeAspect="1"/>
          </p:cNvPicPr>
          <p:nvPr/>
        </p:nvPicPr>
        <p:blipFill>
          <a:blip r:embed="rId3"/>
          <a:stretch>
            <a:fillRect/>
          </a:stretch>
        </p:blipFill>
        <p:spPr>
          <a:xfrm>
            <a:off x="6671497" y="1662643"/>
            <a:ext cx="5245311" cy="2291893"/>
          </a:xfrm>
          <a:prstGeom prst="rect">
            <a:avLst/>
          </a:prstGeom>
        </p:spPr>
      </p:pic>
      <p:pic>
        <p:nvPicPr>
          <p:cNvPr id="8" name="图片 7">
            <a:extLst>
              <a:ext uri="{FF2B5EF4-FFF2-40B4-BE49-F238E27FC236}">
                <a16:creationId xmlns:a16="http://schemas.microsoft.com/office/drawing/2014/main" id="{ADBF29D4-87C9-575A-4770-C58022217626}"/>
              </a:ext>
            </a:extLst>
          </p:cNvPr>
          <p:cNvPicPr>
            <a:picLocks noChangeAspect="1"/>
          </p:cNvPicPr>
          <p:nvPr/>
        </p:nvPicPr>
        <p:blipFill>
          <a:blip r:embed="rId4"/>
          <a:stretch>
            <a:fillRect/>
          </a:stretch>
        </p:blipFill>
        <p:spPr>
          <a:xfrm>
            <a:off x="290659" y="1545081"/>
            <a:ext cx="5388525" cy="2291893"/>
          </a:xfrm>
          <a:prstGeom prst="rect">
            <a:avLst/>
          </a:prstGeom>
        </p:spPr>
      </p:pic>
      <p:pic>
        <p:nvPicPr>
          <p:cNvPr id="10" name="图片 9">
            <a:extLst>
              <a:ext uri="{FF2B5EF4-FFF2-40B4-BE49-F238E27FC236}">
                <a16:creationId xmlns:a16="http://schemas.microsoft.com/office/drawing/2014/main" id="{151B26A6-3044-CB74-2BC0-6176FCEF2773}"/>
              </a:ext>
            </a:extLst>
          </p:cNvPr>
          <p:cNvPicPr>
            <a:picLocks noChangeAspect="1"/>
          </p:cNvPicPr>
          <p:nvPr/>
        </p:nvPicPr>
        <p:blipFill>
          <a:blip r:embed="rId5"/>
          <a:stretch>
            <a:fillRect/>
          </a:stretch>
        </p:blipFill>
        <p:spPr>
          <a:xfrm>
            <a:off x="422697" y="3901335"/>
            <a:ext cx="5256488" cy="2201115"/>
          </a:xfrm>
          <a:prstGeom prst="rect">
            <a:avLst/>
          </a:prstGeom>
        </p:spPr>
      </p:pic>
      <p:sp>
        <p:nvSpPr>
          <p:cNvPr id="11" name="椭圆 10">
            <a:extLst>
              <a:ext uri="{FF2B5EF4-FFF2-40B4-BE49-F238E27FC236}">
                <a16:creationId xmlns:a16="http://schemas.microsoft.com/office/drawing/2014/main" id="{549AC905-54F4-855D-46CE-DEF7F379B5F5}"/>
              </a:ext>
            </a:extLst>
          </p:cNvPr>
          <p:cNvSpPr/>
          <p:nvPr/>
        </p:nvSpPr>
        <p:spPr>
          <a:xfrm>
            <a:off x="1371600" y="1662643"/>
            <a:ext cx="1382486" cy="1102328"/>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latin typeface="Apple Braille"/>
            </a:endParaRPr>
          </a:p>
        </p:txBody>
      </p:sp>
      <p:sp>
        <p:nvSpPr>
          <p:cNvPr id="12" name="同心圆 11">
            <a:extLst>
              <a:ext uri="{FF2B5EF4-FFF2-40B4-BE49-F238E27FC236}">
                <a16:creationId xmlns:a16="http://schemas.microsoft.com/office/drawing/2014/main" id="{67F3270F-B270-5563-D913-9369C0EAE3C3}"/>
              </a:ext>
            </a:extLst>
          </p:cNvPr>
          <p:cNvSpPr/>
          <p:nvPr/>
        </p:nvSpPr>
        <p:spPr>
          <a:xfrm>
            <a:off x="1371600" y="1609077"/>
            <a:ext cx="818433" cy="809735"/>
          </a:xfrm>
          <a:prstGeom prst="donut">
            <a:avLst>
              <a:gd name="adj" fmla="val 375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Apple Braille"/>
            </a:endParaRPr>
          </a:p>
        </p:txBody>
      </p:sp>
      <p:sp>
        <p:nvSpPr>
          <p:cNvPr id="13" name="同心圆 12">
            <a:extLst>
              <a:ext uri="{FF2B5EF4-FFF2-40B4-BE49-F238E27FC236}">
                <a16:creationId xmlns:a16="http://schemas.microsoft.com/office/drawing/2014/main" id="{5C6B0A68-4296-CE19-F5A9-56CFEB9A43A1}"/>
              </a:ext>
            </a:extLst>
          </p:cNvPr>
          <p:cNvSpPr/>
          <p:nvPr/>
        </p:nvSpPr>
        <p:spPr>
          <a:xfrm>
            <a:off x="2637502" y="2435740"/>
            <a:ext cx="1110343" cy="1102328"/>
          </a:xfrm>
          <a:prstGeom prst="donut">
            <a:avLst>
              <a:gd name="adj" fmla="val 375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Apple Braille"/>
            </a:endParaRPr>
          </a:p>
        </p:txBody>
      </p:sp>
      <p:sp>
        <p:nvSpPr>
          <p:cNvPr id="14" name="同心圆 13">
            <a:extLst>
              <a:ext uri="{FF2B5EF4-FFF2-40B4-BE49-F238E27FC236}">
                <a16:creationId xmlns:a16="http://schemas.microsoft.com/office/drawing/2014/main" id="{1D76465F-A19C-B13E-AC63-C8208190F5C1}"/>
              </a:ext>
            </a:extLst>
          </p:cNvPr>
          <p:cNvSpPr/>
          <p:nvPr/>
        </p:nvSpPr>
        <p:spPr>
          <a:xfrm>
            <a:off x="1371600" y="4053602"/>
            <a:ext cx="859971" cy="842734"/>
          </a:xfrm>
          <a:prstGeom prst="donut">
            <a:avLst>
              <a:gd name="adj" fmla="val 375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Apple Braille"/>
            </a:endParaRPr>
          </a:p>
        </p:txBody>
      </p:sp>
      <p:sp>
        <p:nvSpPr>
          <p:cNvPr id="15" name="同心圆 14">
            <a:extLst>
              <a:ext uri="{FF2B5EF4-FFF2-40B4-BE49-F238E27FC236}">
                <a16:creationId xmlns:a16="http://schemas.microsoft.com/office/drawing/2014/main" id="{A7674871-B25E-AE29-207A-7B556A761C9D}"/>
              </a:ext>
            </a:extLst>
          </p:cNvPr>
          <p:cNvSpPr/>
          <p:nvPr/>
        </p:nvSpPr>
        <p:spPr>
          <a:xfrm>
            <a:off x="2625302" y="4762546"/>
            <a:ext cx="1110343" cy="1102328"/>
          </a:xfrm>
          <a:prstGeom prst="donut">
            <a:avLst>
              <a:gd name="adj" fmla="val 375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Apple Braille"/>
            </a:endParaRPr>
          </a:p>
        </p:txBody>
      </p:sp>
      <p:sp>
        <p:nvSpPr>
          <p:cNvPr id="17" name="TextBox 4">
            <a:extLst>
              <a:ext uri="{FF2B5EF4-FFF2-40B4-BE49-F238E27FC236}">
                <a16:creationId xmlns:a16="http://schemas.microsoft.com/office/drawing/2014/main" id="{BA160FFF-F3A6-48AF-CACB-29D69A01F858}"/>
              </a:ext>
            </a:extLst>
          </p:cNvPr>
          <p:cNvSpPr txBox="1"/>
          <p:nvPr/>
        </p:nvSpPr>
        <p:spPr>
          <a:xfrm>
            <a:off x="6671498" y="4468694"/>
            <a:ext cx="5097805" cy="2025939"/>
          </a:xfrm>
          <a:prstGeom prst="rect">
            <a:avLst/>
          </a:prstGeom>
        </p:spPr>
        <p:txBody>
          <a:bodyPr wrap="square" lIns="0" tIns="0" rIns="0" bIns="0" rtlCol="0" anchor="t">
            <a:spAutoFit/>
          </a:bodyPr>
          <a:lstStyle/>
          <a:p>
            <a:pPr>
              <a:lnSpc>
                <a:spcPts val="3173"/>
              </a:lnSpc>
            </a:pPr>
            <a:r>
              <a:rPr lang="en-US" sz="2266" b="1" i="1" dirty="0">
                <a:solidFill>
                  <a:srgbClr val="2A2E3A"/>
                </a:solidFill>
                <a:latin typeface="Apple Braille"/>
              </a:rPr>
              <a:t>Focus more on both the </a:t>
            </a:r>
            <a:r>
              <a:rPr lang="en-US" sz="2266" b="1" i="1" dirty="0">
                <a:solidFill>
                  <a:srgbClr val="C00000"/>
                </a:solidFill>
                <a:latin typeface="Apple Braille"/>
              </a:rPr>
              <a:t>north and southeast </a:t>
            </a:r>
            <a:r>
              <a:rPr lang="en-US" sz="2266" b="1" i="1" dirty="0">
                <a:solidFill>
                  <a:srgbClr val="2A2E3A"/>
                </a:solidFill>
                <a:latin typeface="Apple Braille"/>
              </a:rPr>
              <a:t>areas since these area</a:t>
            </a:r>
            <a:r>
              <a:rPr lang="en-US" altLang="zh-CN" sz="2266" b="1" i="1" dirty="0">
                <a:solidFill>
                  <a:srgbClr val="2A2E3A"/>
                </a:solidFill>
                <a:latin typeface="Apple Braille"/>
              </a:rPr>
              <a:t>s</a:t>
            </a:r>
            <a:r>
              <a:rPr lang="en-US" sz="2266" b="1" i="1" dirty="0">
                <a:solidFill>
                  <a:srgbClr val="2A2E3A"/>
                </a:solidFill>
                <a:latin typeface="Apple Braille"/>
              </a:rPr>
              <a:t> have lower percentage of vaccine administered.</a:t>
            </a:r>
          </a:p>
          <a:p>
            <a:pPr>
              <a:lnSpc>
                <a:spcPts val="3173"/>
              </a:lnSpc>
            </a:pPr>
            <a:endParaRPr lang="en-US" sz="2266" b="1" i="1" dirty="0">
              <a:solidFill>
                <a:srgbClr val="2A2E3A"/>
              </a:solidFill>
              <a:latin typeface="Apple Braille"/>
            </a:endParaRPr>
          </a:p>
          <a:p>
            <a:pPr>
              <a:lnSpc>
                <a:spcPts val="3173"/>
              </a:lnSpc>
            </a:pPr>
            <a:endParaRPr lang="en-US" sz="2266" b="1" i="1" dirty="0">
              <a:solidFill>
                <a:srgbClr val="2A2E3A"/>
              </a:solidFill>
              <a:latin typeface="Apple Braille"/>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6"/>
        <p:cNvGrpSpPr/>
        <p:nvPr/>
      </p:nvGrpSpPr>
      <p:grpSpPr>
        <a:xfrm>
          <a:off x="0" y="0"/>
          <a:ext cx="0" cy="0"/>
          <a:chOff x="0" y="0"/>
          <a:chExt cx="0" cy="0"/>
        </a:xfrm>
      </p:grpSpPr>
      <p:sp>
        <p:nvSpPr>
          <p:cNvPr id="847" name="Google Shape;847;p76"/>
          <p:cNvSpPr txBox="1">
            <a:spLocks noGrp="1"/>
          </p:cNvSpPr>
          <p:nvPr>
            <p:ph type="ctrTitle"/>
          </p:nvPr>
        </p:nvSpPr>
        <p:spPr>
          <a:xfrm>
            <a:off x="4467267" y="1914267"/>
            <a:ext cx="5421800" cy="2561600"/>
          </a:xfrm>
          <a:prstGeom prst="rect">
            <a:avLst/>
          </a:prstGeom>
        </p:spPr>
        <p:txBody>
          <a:bodyPr spcFirstLastPara="1" wrap="square" lIns="121900" tIns="121900" rIns="121900" bIns="121900" anchor="b" anchorCtr="0">
            <a:noAutofit/>
          </a:bodyPr>
          <a:lstStyle/>
          <a:p>
            <a:r>
              <a:rPr lang="es" dirty="0"/>
              <a:t>Recommendation</a:t>
            </a:r>
            <a:endParaRPr dirty="0"/>
          </a:p>
        </p:txBody>
      </p:sp>
      <p:sp>
        <p:nvSpPr>
          <p:cNvPr id="848" name="Google Shape;848;p76"/>
          <p:cNvSpPr txBox="1">
            <a:spLocks noGrp="1"/>
          </p:cNvSpPr>
          <p:nvPr>
            <p:ph type="title" idx="2"/>
          </p:nvPr>
        </p:nvSpPr>
        <p:spPr>
          <a:xfrm>
            <a:off x="118928" y="3110533"/>
            <a:ext cx="3972400" cy="1006000"/>
          </a:xfrm>
          <a:prstGeom prst="rect">
            <a:avLst/>
          </a:prstGeom>
        </p:spPr>
        <p:txBody>
          <a:bodyPr spcFirstLastPara="1" wrap="square" lIns="121900" tIns="121900" rIns="121900" bIns="121900" anchor="ctr" anchorCtr="0">
            <a:noAutofit/>
          </a:bodyPr>
          <a:lstStyle/>
          <a:p>
            <a:r>
              <a:rPr lang="es" dirty="0"/>
              <a:t>04</a:t>
            </a:r>
            <a:endParaRPr dirty="0"/>
          </a:p>
        </p:txBody>
      </p:sp>
      <p:pic>
        <p:nvPicPr>
          <p:cNvPr id="2" name="Picture 2">
            <a:extLst>
              <a:ext uri="{FF2B5EF4-FFF2-40B4-BE49-F238E27FC236}">
                <a16:creationId xmlns:a16="http://schemas.microsoft.com/office/drawing/2014/main" id="{1F69F6A2-CEEE-4AAD-9479-21ED8BB28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728064" y="278868"/>
            <a:ext cx="9618563" cy="430887"/>
          </a:xfrm>
          <a:prstGeom prst="rect">
            <a:avLst/>
          </a:prstGeom>
        </p:spPr>
        <p:txBody>
          <a:bodyPr wrap="square" lIns="0" tIns="0" rIns="0" bIns="0" rtlCol="0" anchor="t">
            <a:spAutoFit/>
          </a:bodyPr>
          <a:lstStyle/>
          <a:p>
            <a:r>
              <a:rPr lang="en-US" sz="2800" b="1" dirty="0">
                <a:solidFill>
                  <a:srgbClr val="A20E20"/>
                </a:solidFill>
                <a:latin typeface="Apple Braille"/>
              </a:rPr>
              <a:t>Focus on monthly/weekly forecast</a:t>
            </a:r>
          </a:p>
        </p:txBody>
      </p:sp>
      <p:sp>
        <p:nvSpPr>
          <p:cNvPr id="3" name="Rectangle 1">
            <a:extLst>
              <a:ext uri="{FF2B5EF4-FFF2-40B4-BE49-F238E27FC236}">
                <a16:creationId xmlns:a16="http://schemas.microsoft.com/office/drawing/2014/main" id="{9BDF1EF4-8264-B6F3-F588-A0C79EEB882B}"/>
              </a:ext>
            </a:extLst>
          </p:cNvPr>
          <p:cNvSpPr>
            <a:spLocks noChangeArrowheads="1"/>
          </p:cNvSpPr>
          <p:nvPr/>
        </p:nvSpPr>
        <p:spPr bwMode="auto">
          <a:xfrm>
            <a:off x="2295525" y="2233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Group 23">
            <a:extLst>
              <a:ext uri="{FF2B5EF4-FFF2-40B4-BE49-F238E27FC236}">
                <a16:creationId xmlns:a16="http://schemas.microsoft.com/office/drawing/2014/main" id="{7F1F7DDC-0FDB-64AD-B8AE-8F4CCD9DB7E1}"/>
              </a:ext>
            </a:extLst>
          </p:cNvPr>
          <p:cNvGrpSpPr/>
          <p:nvPr/>
        </p:nvGrpSpPr>
        <p:grpSpPr>
          <a:xfrm>
            <a:off x="65963" y="295743"/>
            <a:ext cx="467701" cy="444790"/>
            <a:chOff x="0" y="0"/>
            <a:chExt cx="812800" cy="711200"/>
          </a:xfrm>
        </p:grpSpPr>
        <p:sp>
          <p:nvSpPr>
            <p:cNvPr id="8" name="Freeform 24">
              <a:extLst>
                <a:ext uri="{FF2B5EF4-FFF2-40B4-BE49-F238E27FC236}">
                  <a16:creationId xmlns:a16="http://schemas.microsoft.com/office/drawing/2014/main" id="{7C74A731-95A5-1F03-5E02-DB137C6CA2EE}"/>
                </a:ext>
              </a:extLst>
            </p:cNvPr>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1</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pic>
        <p:nvPicPr>
          <p:cNvPr id="11" name="Picture 10">
            <a:extLst>
              <a:ext uri="{FF2B5EF4-FFF2-40B4-BE49-F238E27FC236}">
                <a16:creationId xmlns:a16="http://schemas.microsoft.com/office/drawing/2014/main" id="{96C1AA31-0CBC-3376-63EC-D0D1589466DD}"/>
              </a:ext>
            </a:extLst>
          </p:cNvPr>
          <p:cNvPicPr>
            <a:picLocks noChangeAspect="1"/>
          </p:cNvPicPr>
          <p:nvPr/>
        </p:nvPicPr>
        <p:blipFill>
          <a:blip r:embed="rId4"/>
          <a:stretch>
            <a:fillRect/>
          </a:stretch>
        </p:blipFill>
        <p:spPr>
          <a:xfrm>
            <a:off x="484997" y="1595080"/>
            <a:ext cx="5179877" cy="2846026"/>
          </a:xfrm>
          <a:prstGeom prst="rect">
            <a:avLst/>
          </a:prstGeom>
        </p:spPr>
      </p:pic>
      <p:sp>
        <p:nvSpPr>
          <p:cNvPr id="12" name="TextBox 11">
            <a:extLst>
              <a:ext uri="{FF2B5EF4-FFF2-40B4-BE49-F238E27FC236}">
                <a16:creationId xmlns:a16="http://schemas.microsoft.com/office/drawing/2014/main" id="{9ACF0525-0F8B-716A-EBFD-7289A275B040}"/>
              </a:ext>
            </a:extLst>
          </p:cNvPr>
          <p:cNvSpPr txBox="1"/>
          <p:nvPr/>
        </p:nvSpPr>
        <p:spPr>
          <a:xfrm>
            <a:off x="652388" y="4746449"/>
            <a:ext cx="4487209" cy="923330"/>
          </a:xfrm>
          <a:prstGeom prst="rect">
            <a:avLst/>
          </a:prstGeom>
          <a:noFill/>
        </p:spPr>
        <p:txBody>
          <a:bodyPr wrap="square" rtlCol="0">
            <a:spAutoFit/>
          </a:bodyPr>
          <a:lstStyle/>
          <a:p>
            <a:pPr algn="ctr"/>
            <a:r>
              <a:rPr lang="en-US" dirty="0">
                <a:latin typeface="Apple Braille"/>
              </a:rPr>
              <a:t>The data of daily deaths comes from JHU dashboard. The report of COVID deaths is more weekly based and fluctuating.</a:t>
            </a:r>
          </a:p>
        </p:txBody>
      </p:sp>
      <p:pic>
        <p:nvPicPr>
          <p:cNvPr id="14" name="Picture 13">
            <a:extLst>
              <a:ext uri="{FF2B5EF4-FFF2-40B4-BE49-F238E27FC236}">
                <a16:creationId xmlns:a16="http://schemas.microsoft.com/office/drawing/2014/main" id="{DE76910E-7EF0-3AAD-1912-1A17F568F534}"/>
              </a:ext>
            </a:extLst>
          </p:cNvPr>
          <p:cNvPicPr>
            <a:picLocks noChangeAspect="1"/>
          </p:cNvPicPr>
          <p:nvPr/>
        </p:nvPicPr>
        <p:blipFill>
          <a:blip r:embed="rId5"/>
          <a:stretch>
            <a:fillRect/>
          </a:stretch>
        </p:blipFill>
        <p:spPr>
          <a:xfrm>
            <a:off x="6141596" y="1559210"/>
            <a:ext cx="5109475" cy="2846026"/>
          </a:xfrm>
          <a:prstGeom prst="rect">
            <a:avLst/>
          </a:prstGeom>
        </p:spPr>
      </p:pic>
      <p:sp>
        <p:nvSpPr>
          <p:cNvPr id="15" name="TextBox 14">
            <a:extLst>
              <a:ext uri="{FF2B5EF4-FFF2-40B4-BE49-F238E27FC236}">
                <a16:creationId xmlns:a16="http://schemas.microsoft.com/office/drawing/2014/main" id="{E3C90B37-B580-AB5D-DA11-D83E1AAA34FE}"/>
              </a:ext>
            </a:extLst>
          </p:cNvPr>
          <p:cNvSpPr txBox="1"/>
          <p:nvPr/>
        </p:nvSpPr>
        <p:spPr>
          <a:xfrm>
            <a:off x="6395866" y="4761336"/>
            <a:ext cx="4600936" cy="646331"/>
          </a:xfrm>
          <a:prstGeom prst="rect">
            <a:avLst/>
          </a:prstGeom>
          <a:noFill/>
        </p:spPr>
        <p:txBody>
          <a:bodyPr wrap="square" rtlCol="0">
            <a:spAutoFit/>
          </a:bodyPr>
          <a:lstStyle/>
          <a:p>
            <a:pPr algn="ctr"/>
            <a:r>
              <a:rPr lang="en-US" dirty="0">
                <a:latin typeface="Apple Braille"/>
              </a:rPr>
              <a:t>CDC only reports weekly deaths/cases on the official website now.</a:t>
            </a:r>
          </a:p>
        </p:txBody>
      </p:sp>
      <p:sp>
        <p:nvSpPr>
          <p:cNvPr id="17" name="TextBox 16">
            <a:extLst>
              <a:ext uri="{FF2B5EF4-FFF2-40B4-BE49-F238E27FC236}">
                <a16:creationId xmlns:a16="http://schemas.microsoft.com/office/drawing/2014/main" id="{7AAC3A73-822C-947D-A74C-A7F7AC993ABE}"/>
              </a:ext>
            </a:extLst>
          </p:cNvPr>
          <p:cNvSpPr txBox="1"/>
          <p:nvPr/>
        </p:nvSpPr>
        <p:spPr>
          <a:xfrm>
            <a:off x="6395866" y="5970070"/>
            <a:ext cx="6924709" cy="276999"/>
          </a:xfrm>
          <a:prstGeom prst="rect">
            <a:avLst/>
          </a:prstGeom>
          <a:noFill/>
        </p:spPr>
        <p:txBody>
          <a:bodyPr wrap="square" rtlCol="0">
            <a:spAutoFit/>
          </a:bodyPr>
          <a:lstStyle/>
          <a:p>
            <a:r>
              <a:rPr lang="en-US" sz="1200" dirty="0"/>
              <a:t>https://covid.cdc.gov/covid-data-tracker/#trends_weeklydeaths_select_00</a:t>
            </a:r>
          </a:p>
        </p:txBody>
      </p:sp>
    </p:spTree>
    <p:extLst>
      <p:ext uri="{BB962C8B-B14F-4D97-AF65-F5344CB8AC3E}">
        <p14:creationId xmlns:p14="http://schemas.microsoft.com/office/powerpoint/2010/main" val="359437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864621" y="277196"/>
            <a:ext cx="10210101" cy="430887"/>
          </a:xfrm>
          <a:prstGeom prst="rect">
            <a:avLst/>
          </a:prstGeom>
        </p:spPr>
        <p:txBody>
          <a:bodyPr wrap="square" lIns="0" tIns="0" rIns="0" bIns="0" rtlCol="0" anchor="t">
            <a:spAutoFit/>
          </a:bodyPr>
          <a:lstStyle/>
          <a:p>
            <a:r>
              <a:rPr lang="en-US" sz="2800" b="1" dirty="0">
                <a:solidFill>
                  <a:schemeClr val="tx1">
                    <a:lumMod val="95000"/>
                    <a:lumOff val="5000"/>
                  </a:schemeClr>
                </a:solidFill>
                <a:latin typeface="Apple Braille"/>
              </a:rPr>
              <a:t>Use </a:t>
            </a:r>
            <a:r>
              <a:rPr lang="en-US" sz="2800" b="1" dirty="0">
                <a:solidFill>
                  <a:srgbClr val="A20E20"/>
                </a:solidFill>
                <a:latin typeface="Apple Braille"/>
              </a:rPr>
              <a:t>SIRD/state level bass model </a:t>
            </a:r>
            <a:r>
              <a:rPr lang="en-US" sz="2800" b="1" dirty="0">
                <a:solidFill>
                  <a:schemeClr val="tx1">
                    <a:lumMod val="95000"/>
                    <a:lumOff val="5000"/>
                  </a:schemeClr>
                </a:solidFill>
                <a:latin typeface="Apple Braille"/>
              </a:rPr>
              <a:t>as a prediction model</a:t>
            </a:r>
          </a:p>
        </p:txBody>
      </p:sp>
      <p:sp>
        <p:nvSpPr>
          <p:cNvPr id="3" name="Rectangle 1">
            <a:extLst>
              <a:ext uri="{FF2B5EF4-FFF2-40B4-BE49-F238E27FC236}">
                <a16:creationId xmlns:a16="http://schemas.microsoft.com/office/drawing/2014/main" id="{9BDF1EF4-8264-B6F3-F588-A0C79EEB882B}"/>
              </a:ext>
            </a:extLst>
          </p:cNvPr>
          <p:cNvSpPr>
            <a:spLocks noChangeArrowheads="1"/>
          </p:cNvSpPr>
          <p:nvPr/>
        </p:nvSpPr>
        <p:spPr bwMode="auto">
          <a:xfrm>
            <a:off x="2295525" y="2233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Table 13">
            <a:extLst>
              <a:ext uri="{FF2B5EF4-FFF2-40B4-BE49-F238E27FC236}">
                <a16:creationId xmlns:a16="http://schemas.microsoft.com/office/drawing/2014/main" id="{3AE437D7-E9FF-9FDA-A691-C1D336EF68C8}"/>
              </a:ext>
            </a:extLst>
          </p:cNvPr>
          <p:cNvGraphicFramePr>
            <a:graphicFrameLocks noGrp="1"/>
          </p:cNvGraphicFramePr>
          <p:nvPr>
            <p:extLst>
              <p:ext uri="{D42A27DB-BD31-4B8C-83A1-F6EECF244321}">
                <p14:modId xmlns:p14="http://schemas.microsoft.com/office/powerpoint/2010/main" val="3238141738"/>
              </p:ext>
            </p:extLst>
          </p:nvPr>
        </p:nvGraphicFramePr>
        <p:xfrm>
          <a:off x="521102" y="1443040"/>
          <a:ext cx="7870423" cy="4069915"/>
        </p:xfrm>
        <a:graphic>
          <a:graphicData uri="http://schemas.openxmlformats.org/drawingml/2006/table">
            <a:tbl>
              <a:tblPr/>
              <a:tblGrid>
                <a:gridCol w="1445253">
                  <a:extLst>
                    <a:ext uri="{9D8B030D-6E8A-4147-A177-3AD203B41FA5}">
                      <a16:colId xmlns:a16="http://schemas.microsoft.com/office/drawing/2014/main" val="20000"/>
                    </a:ext>
                  </a:extLst>
                </a:gridCol>
                <a:gridCol w="1700782">
                  <a:extLst>
                    <a:ext uri="{9D8B030D-6E8A-4147-A177-3AD203B41FA5}">
                      <a16:colId xmlns:a16="http://schemas.microsoft.com/office/drawing/2014/main" val="20001"/>
                    </a:ext>
                  </a:extLst>
                </a:gridCol>
                <a:gridCol w="2195676">
                  <a:extLst>
                    <a:ext uri="{9D8B030D-6E8A-4147-A177-3AD203B41FA5}">
                      <a16:colId xmlns:a16="http://schemas.microsoft.com/office/drawing/2014/main" val="20002"/>
                    </a:ext>
                  </a:extLst>
                </a:gridCol>
                <a:gridCol w="2528712">
                  <a:extLst>
                    <a:ext uri="{9D8B030D-6E8A-4147-A177-3AD203B41FA5}">
                      <a16:colId xmlns:a16="http://schemas.microsoft.com/office/drawing/2014/main" val="20003"/>
                    </a:ext>
                  </a:extLst>
                </a:gridCol>
              </a:tblGrid>
              <a:tr h="556661">
                <a:tc>
                  <a:txBody>
                    <a:bodyPr/>
                    <a:lstStyle/>
                    <a:p>
                      <a:pPr algn="ctr">
                        <a:defRPr/>
                      </a:pPr>
                      <a:r>
                        <a:rPr lang="en-US" sz="1600" dirty="0">
                          <a:latin typeface="Apple Braille" pitchFamily="2" charset="0"/>
                          <a:ea typeface="Bodoni Ornaments" pitchFamily="2" charset="0"/>
                          <a:cs typeface="Times New Roman" panose="02020603050405020304" pitchFamily="18" charset="0"/>
                        </a:rPr>
                        <a:t>Models</a:t>
                      </a: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 altLang="zh-CN" sz="1600" b="0" i="0" u="none" strike="noStrike" dirty="0">
                          <a:solidFill>
                            <a:srgbClr val="000000"/>
                          </a:solidFill>
                          <a:effectLst/>
                          <a:latin typeface="Apple Braille" pitchFamily="2" charset="0"/>
                          <a:ea typeface="Bodoni Ornaments" pitchFamily="2" charset="0"/>
                        </a:rPr>
                        <a:t>Next day (11.30)</a:t>
                      </a:r>
                      <a:endParaRPr lang="en" altLang="zh-CN" sz="1600" dirty="0">
                        <a:effectLst/>
                        <a:latin typeface="Apple Braille" pitchFamily="2" charset="0"/>
                        <a:ea typeface="Bodoni Ornaments" pitchFamily="2"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b="0" i="0" u="none" strike="noStrike" dirty="0">
                          <a:solidFill>
                            <a:srgbClr val="000000"/>
                          </a:solidFill>
                          <a:effectLst/>
                          <a:latin typeface="Apple Braille" pitchFamily="2" charset="0"/>
                          <a:ea typeface="Bodoni Ornaments" pitchFamily="2" charset="0"/>
                        </a:rPr>
                        <a:t>7-days (11.21-11.27)</a:t>
                      </a:r>
                      <a:endParaRPr lang="en" altLang="zh-CN" sz="1600" dirty="0">
                        <a:effectLst/>
                        <a:latin typeface="Apple Braille" pitchFamily="2" charset="0"/>
                        <a:ea typeface="Bodoni Ornaments" pitchFamily="2"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tc>
                  <a:txBody>
                    <a:bodyPr/>
                    <a:lstStyle/>
                    <a:p>
                      <a:pPr algn="ctr" rtl="0" fontAlgn="t">
                        <a:spcBef>
                          <a:spcPts val="0"/>
                        </a:spcBef>
                        <a:spcAft>
                          <a:spcPts val="0"/>
                        </a:spcAft>
                      </a:pPr>
                      <a:r>
                        <a:rPr lang="en" altLang="zh-CN" sz="1600" b="0" i="0" u="none" strike="noStrike" dirty="0">
                          <a:solidFill>
                            <a:srgbClr val="000000"/>
                          </a:solidFill>
                          <a:effectLst/>
                          <a:latin typeface="Apple Braille" pitchFamily="2" charset="0"/>
                          <a:ea typeface="Bodoni Ornaments" pitchFamily="2" charset="0"/>
                        </a:rPr>
                        <a:t>next month 11</a:t>
                      </a:r>
                      <a:endParaRPr lang="en" altLang="zh-CN" sz="1600" dirty="0">
                        <a:effectLst/>
                        <a:latin typeface="Apple Braille" pitchFamily="2" charset="0"/>
                        <a:ea typeface="Bodoni Ornaments" pitchFamily="2"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extLst>
                  <a:ext uri="{0D108BD9-81ED-4DB2-BD59-A6C34878D82A}">
                    <a16:rowId xmlns:a16="http://schemas.microsoft.com/office/drawing/2014/main" val="10000"/>
                  </a:ext>
                </a:extLst>
              </a:tr>
              <a:tr h="926047">
                <a:tc>
                  <a:txBody>
                    <a:bodyPr/>
                    <a:lstStyle/>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US Level-</a:t>
                      </a:r>
                    </a:p>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Bass model </a:t>
                      </a:r>
                      <a:endParaRPr lang="en" sz="1600" dirty="0">
                        <a:solidFill>
                          <a:schemeClr val="bg1"/>
                        </a:solidFill>
                        <a:effectLst/>
                        <a:latin typeface="Apple Braille" pitchFamily="2" charset="0"/>
                        <a:ea typeface="Bodoni Ornaments" pitchFamily="2" charset="0"/>
                      </a:endParaRPr>
                    </a:p>
                  </a:txBody>
                  <a:tcPr marL="95250" marR="95250" marT="95250" marB="9525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A20E20"/>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356</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2728 </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11057</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35499">
                <a:tc>
                  <a:txBody>
                    <a:bodyPr/>
                    <a:lstStyle/>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State Level-</a:t>
                      </a:r>
                    </a:p>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Bass model</a:t>
                      </a:r>
                      <a:endParaRPr lang="en" sz="1600" dirty="0">
                        <a:solidFill>
                          <a:schemeClr val="bg1"/>
                        </a:solidFill>
                        <a:effectLst/>
                        <a:latin typeface="Apple Braille" pitchFamily="2" charset="0"/>
                        <a:ea typeface="Bodoni Ornaments" pitchFamily="2" charset="0"/>
                      </a:endParaRPr>
                    </a:p>
                  </a:txBody>
                  <a:tcPr marL="95250" marR="95250" marT="95250" marB="9525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203864"/>
                    </a:solidFill>
                  </a:tcPr>
                </a:tc>
                <a:tc>
                  <a:txBody>
                    <a:bodyPr/>
                    <a:lstStyle/>
                    <a:p>
                      <a:pPr algn="ctr" rtl="0" fontAlgn="t">
                        <a:spcBef>
                          <a:spcPts val="0"/>
                        </a:spcBef>
                        <a:spcAft>
                          <a:spcPts val="0"/>
                        </a:spcAft>
                      </a:pPr>
                      <a:endParaRPr lang="en-US" altLang="zh-CN" sz="1600" b="0" i="0" u="none" strike="noStrike" dirty="0">
                        <a:solidFill>
                          <a:srgbClr val="000000"/>
                        </a:solidFill>
                        <a:effectLst/>
                        <a:latin typeface="Apple Braille" pitchFamily="2" charset="0"/>
                        <a:ea typeface="Bodoni Ornaments" pitchFamily="2" charset="0"/>
                      </a:endParaRPr>
                    </a:p>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184</a:t>
                      </a:r>
                      <a:endParaRPr lang="zh-CN" altLang="en-US" sz="1600" dirty="0">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 sz="1600" b="0" i="0" u="none" strike="noStrike" dirty="0">
                          <a:solidFill>
                            <a:srgbClr val="000000"/>
                          </a:solidFill>
                          <a:effectLst/>
                          <a:latin typeface="Apple Braille" pitchFamily="2" charset="0"/>
                          <a:ea typeface="Bodoni Ornaments" pitchFamily="2" charset="0"/>
                        </a:rPr>
                        <a:t>1312 daily</a:t>
                      </a:r>
                      <a:endParaRPr lang="en" sz="1600" dirty="0">
                        <a:effectLst/>
                        <a:latin typeface="Apple Braille" pitchFamily="2" charset="0"/>
                        <a:ea typeface="Bodoni Ornaments" pitchFamily="2" charset="0"/>
                      </a:endParaRPr>
                    </a:p>
                    <a:p>
                      <a:pPr algn="ctr" rtl="0" fontAlgn="t">
                        <a:spcBef>
                          <a:spcPts val="0"/>
                        </a:spcBef>
                        <a:spcAft>
                          <a:spcPts val="0"/>
                        </a:spcAft>
                      </a:pPr>
                      <a:r>
                        <a:rPr lang="en" sz="2600" b="0" i="0" u="none" strike="noStrike" dirty="0">
                          <a:solidFill>
                            <a:srgbClr val="C00000"/>
                          </a:solidFill>
                          <a:effectLst/>
                          <a:latin typeface="Apple Braille" pitchFamily="2" charset="0"/>
                          <a:ea typeface="Bodoni Ornaments" pitchFamily="2" charset="0"/>
                        </a:rPr>
                        <a:t>1798 weekly</a:t>
                      </a:r>
                      <a:endParaRPr lang="en" sz="2600" dirty="0">
                        <a:solidFill>
                          <a:srgbClr val="C00000"/>
                        </a:solidFill>
                        <a:effectLst/>
                        <a:latin typeface="Apple Braille" pitchFamily="2" charset="0"/>
                        <a:ea typeface="Bodoni Ornaments" pitchFamily="2" charset="0"/>
                      </a:endParaRPr>
                    </a:p>
                  </a:txBody>
                  <a:tcPr marL="95250" marR="95250" marT="95250" marB="95250" anchor="b">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 sz="1600" b="0" i="0" u="none" strike="noStrike" dirty="0">
                          <a:solidFill>
                            <a:srgbClr val="000000"/>
                          </a:solidFill>
                          <a:effectLst/>
                          <a:latin typeface="Apple Braille" pitchFamily="2" charset="0"/>
                          <a:ea typeface="Bodoni Ornaments" pitchFamily="2" charset="0"/>
                        </a:rPr>
                        <a:t>5755 daily</a:t>
                      </a:r>
                      <a:endParaRPr lang="en" sz="1600" dirty="0">
                        <a:effectLst/>
                        <a:latin typeface="Apple Braille" pitchFamily="2" charset="0"/>
                        <a:ea typeface="Bodoni Ornaments" pitchFamily="2" charset="0"/>
                      </a:endParaRPr>
                    </a:p>
                    <a:p>
                      <a:pPr algn="ctr" rtl="0" fontAlgn="t">
                        <a:spcBef>
                          <a:spcPts val="0"/>
                        </a:spcBef>
                        <a:spcAft>
                          <a:spcPts val="0"/>
                        </a:spcAft>
                      </a:pPr>
                      <a:r>
                        <a:rPr lang="en" sz="1600" b="0" i="0" u="none" strike="noStrike" dirty="0">
                          <a:solidFill>
                            <a:srgbClr val="000000"/>
                          </a:solidFill>
                          <a:effectLst/>
                          <a:latin typeface="Apple Braille" pitchFamily="2" charset="0"/>
                          <a:ea typeface="Bodoni Ornaments" pitchFamily="2" charset="0"/>
                        </a:rPr>
                        <a:t>7525 weekly</a:t>
                      </a:r>
                      <a:endParaRPr lang="en" sz="1600" dirty="0">
                        <a:effectLst/>
                        <a:latin typeface="Apple Braille" pitchFamily="2" charset="0"/>
                        <a:ea typeface="Bodoni Ornaments" pitchFamily="2" charset="0"/>
                      </a:endParaRPr>
                    </a:p>
                    <a:p>
                      <a:pPr algn="ctr" rtl="0" fontAlgn="t">
                        <a:spcBef>
                          <a:spcPts val="0"/>
                        </a:spcBef>
                        <a:spcAft>
                          <a:spcPts val="0"/>
                        </a:spcAft>
                      </a:pPr>
                      <a:r>
                        <a:rPr lang="en" sz="2600" b="0" i="0" u="none" strike="noStrike" dirty="0">
                          <a:solidFill>
                            <a:srgbClr val="C00000"/>
                          </a:solidFill>
                          <a:effectLst/>
                          <a:latin typeface="Apple Braille" pitchFamily="2" charset="0"/>
                          <a:ea typeface="Bodoni Ornaments" pitchFamily="2" charset="0"/>
                        </a:rPr>
                        <a:t>8926 monthly</a:t>
                      </a:r>
                      <a:endParaRPr lang="en" sz="2600" dirty="0">
                        <a:solidFill>
                          <a:srgbClr val="C00000"/>
                        </a:solidFill>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2083647242"/>
                  </a:ext>
                </a:extLst>
              </a:tr>
              <a:tr h="570118">
                <a:tc>
                  <a:txBody>
                    <a:bodyPr/>
                    <a:lstStyle/>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SIRD</a:t>
                      </a:r>
                      <a:endParaRPr lang="en" sz="1600" dirty="0">
                        <a:solidFill>
                          <a:schemeClr val="bg1"/>
                        </a:solidFill>
                        <a:effectLst/>
                        <a:latin typeface="Apple Braille" pitchFamily="2" charset="0"/>
                        <a:ea typeface="Bodoni Ornaments" pitchFamily="2" charset="0"/>
                      </a:endParaRPr>
                    </a:p>
                  </a:txBody>
                  <a:tcPr marL="95250" marR="95250" marT="95250" marB="9525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A20E20"/>
                    </a:solidFill>
                  </a:tcPr>
                </a:tc>
                <a:tc>
                  <a:txBody>
                    <a:bodyPr/>
                    <a:lstStyle/>
                    <a:p>
                      <a:pPr algn="ctr" rtl="0" fontAlgn="t">
                        <a:spcBef>
                          <a:spcPts val="0"/>
                        </a:spcBef>
                        <a:spcAft>
                          <a:spcPts val="0"/>
                        </a:spcAft>
                      </a:pPr>
                      <a:r>
                        <a:rPr lang="en-US" altLang="zh-CN" sz="2600" b="0" i="0" u="none" strike="noStrike" dirty="0">
                          <a:solidFill>
                            <a:srgbClr val="C00000"/>
                          </a:solidFill>
                          <a:effectLst/>
                          <a:latin typeface="Apple Braille" pitchFamily="2" charset="0"/>
                          <a:ea typeface="Bodoni Ornaments" pitchFamily="2" charset="0"/>
                        </a:rPr>
                        <a:t>384</a:t>
                      </a:r>
                      <a:endParaRPr lang="zh-CN" altLang="en-US" sz="2600" dirty="0">
                        <a:solidFill>
                          <a:srgbClr val="C00000"/>
                        </a:solidFill>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2572</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12191</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922524404"/>
                  </a:ext>
                </a:extLst>
              </a:tr>
              <a:tr h="926047">
                <a:tc>
                  <a:txBody>
                    <a:bodyPr/>
                    <a:lstStyle/>
                    <a:p>
                      <a:pPr algn="ctr" rtl="0" fontAlgn="t">
                        <a:spcBef>
                          <a:spcPts val="0"/>
                        </a:spcBef>
                        <a:spcAft>
                          <a:spcPts val="0"/>
                        </a:spcAft>
                      </a:pPr>
                      <a:endParaRPr lang="en" sz="1600" b="1" i="0" u="none" strike="noStrike" dirty="0">
                        <a:solidFill>
                          <a:schemeClr val="bg1"/>
                        </a:solidFill>
                        <a:effectLst/>
                        <a:latin typeface="Apple Braille" pitchFamily="2" charset="0"/>
                        <a:ea typeface="Bodoni Ornaments" pitchFamily="2" charset="0"/>
                      </a:endParaRPr>
                    </a:p>
                    <a:p>
                      <a:pPr algn="ctr" rtl="0" fontAlgn="t">
                        <a:spcBef>
                          <a:spcPts val="0"/>
                        </a:spcBef>
                        <a:spcAft>
                          <a:spcPts val="0"/>
                        </a:spcAft>
                      </a:pPr>
                      <a:r>
                        <a:rPr lang="en" sz="1600" b="1" i="0" u="none" strike="noStrike" dirty="0">
                          <a:solidFill>
                            <a:schemeClr val="bg1"/>
                          </a:solidFill>
                          <a:effectLst/>
                          <a:latin typeface="Apple Braille" pitchFamily="2" charset="0"/>
                          <a:ea typeface="Bodoni Ornaments" pitchFamily="2" charset="0"/>
                        </a:rPr>
                        <a:t>Actual</a:t>
                      </a:r>
                      <a:endParaRPr lang="en" sz="1600" dirty="0">
                        <a:solidFill>
                          <a:schemeClr val="bg1"/>
                        </a:solidFill>
                        <a:effectLst/>
                        <a:latin typeface="Apple Braille" pitchFamily="2" charset="0"/>
                        <a:ea typeface="Bodoni Ornaments" pitchFamily="2" charset="0"/>
                      </a:endParaRPr>
                    </a:p>
                  </a:txBody>
                  <a:tcPr marL="95250" marR="95250" marT="95250" marB="95250">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203864"/>
                    </a:solidFill>
                  </a:tcPr>
                </a:tc>
                <a:tc>
                  <a:txBody>
                    <a:bodyPr/>
                    <a:lstStyle/>
                    <a:p>
                      <a:pPr algn="ctr" rtl="0" fontAlgn="t">
                        <a:spcBef>
                          <a:spcPts val="0"/>
                        </a:spcBef>
                        <a:spcAft>
                          <a:spcPts val="0"/>
                        </a:spcAft>
                      </a:pPr>
                      <a:endParaRPr lang="en-US" altLang="zh-CN" sz="1600" b="0" i="0" u="none" strike="noStrike" dirty="0">
                        <a:solidFill>
                          <a:srgbClr val="000000"/>
                        </a:solidFill>
                        <a:effectLst/>
                        <a:latin typeface="Apple Braille" pitchFamily="2" charset="0"/>
                        <a:ea typeface="Bodoni Ornaments" pitchFamily="2" charset="0"/>
                      </a:endParaRPr>
                    </a:p>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577</a:t>
                      </a:r>
                      <a:endParaRPr lang="zh-CN" altLang="en-US" sz="1600" dirty="0">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endParaRPr lang="en-US" altLang="zh-CN" sz="1600" b="0" i="0" u="none" strike="noStrike" dirty="0">
                        <a:solidFill>
                          <a:srgbClr val="000000"/>
                        </a:solidFill>
                        <a:effectLst/>
                        <a:latin typeface="Apple Braille" pitchFamily="2" charset="0"/>
                        <a:ea typeface="Bodoni Ornaments" pitchFamily="2" charset="0"/>
                      </a:endParaRPr>
                    </a:p>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2074</a:t>
                      </a:r>
                      <a:endParaRPr lang="zh-CN" altLang="en-US" sz="1600" dirty="0">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endParaRPr lang="en-US" altLang="zh-CN" sz="1600" b="0" i="0" u="none" strike="noStrike" dirty="0">
                        <a:solidFill>
                          <a:srgbClr val="000000"/>
                        </a:solidFill>
                        <a:effectLst/>
                        <a:latin typeface="Apple Braille" pitchFamily="2" charset="0"/>
                        <a:ea typeface="Bodoni Ornaments" pitchFamily="2" charset="0"/>
                      </a:endParaRPr>
                    </a:p>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9985</a:t>
                      </a:r>
                      <a:endParaRPr lang="zh-CN" altLang="en-US" sz="1600" dirty="0">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938181128"/>
                  </a:ext>
                </a:extLst>
              </a:tr>
            </a:tbl>
          </a:graphicData>
        </a:graphic>
      </p:graphicFrame>
      <p:grpSp>
        <p:nvGrpSpPr>
          <p:cNvPr id="6" name="Group 23">
            <a:extLst>
              <a:ext uri="{FF2B5EF4-FFF2-40B4-BE49-F238E27FC236}">
                <a16:creationId xmlns:a16="http://schemas.microsoft.com/office/drawing/2014/main" id="{7F1F7DDC-0FDB-64AD-B8AE-8F4CCD9DB7E1}"/>
              </a:ext>
            </a:extLst>
          </p:cNvPr>
          <p:cNvGrpSpPr/>
          <p:nvPr/>
        </p:nvGrpSpPr>
        <p:grpSpPr>
          <a:xfrm>
            <a:off x="81619" y="277196"/>
            <a:ext cx="467701" cy="444790"/>
            <a:chOff x="0" y="0"/>
            <a:chExt cx="812800" cy="711200"/>
          </a:xfrm>
        </p:grpSpPr>
        <p:sp>
          <p:nvSpPr>
            <p:cNvPr id="8" name="Freeform 24">
              <a:extLst>
                <a:ext uri="{FF2B5EF4-FFF2-40B4-BE49-F238E27FC236}">
                  <a16:creationId xmlns:a16="http://schemas.microsoft.com/office/drawing/2014/main" id="{7C74A731-95A5-1F03-5E02-DB137C6CA2EE}"/>
                </a:ext>
              </a:extLst>
            </p:cNvPr>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2</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sp>
        <p:nvSpPr>
          <p:cNvPr id="13" name="TextBox 4">
            <a:extLst>
              <a:ext uri="{FF2B5EF4-FFF2-40B4-BE49-F238E27FC236}">
                <a16:creationId xmlns:a16="http://schemas.microsoft.com/office/drawing/2014/main" id="{EAF71471-4D00-8CAE-E422-E1E08290207F}"/>
              </a:ext>
            </a:extLst>
          </p:cNvPr>
          <p:cNvSpPr txBox="1"/>
          <p:nvPr/>
        </p:nvSpPr>
        <p:spPr>
          <a:xfrm>
            <a:off x="8523057" y="2021029"/>
            <a:ext cx="3578305" cy="4488152"/>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2A2E3A"/>
                </a:solidFill>
                <a:latin typeface="Apple Braille"/>
              </a:rPr>
              <a:t>Next day</a:t>
            </a:r>
            <a:r>
              <a:rPr lang="zh-CN" altLang="en-US" sz="2266" dirty="0">
                <a:solidFill>
                  <a:srgbClr val="2A2E3A"/>
                </a:solidFill>
                <a:latin typeface="Apple Braille"/>
              </a:rPr>
              <a:t> </a:t>
            </a:r>
            <a:r>
              <a:rPr lang="en-US" sz="2266" dirty="0">
                <a:solidFill>
                  <a:srgbClr val="2A2E3A"/>
                </a:solidFill>
                <a:latin typeface="Apple Braille"/>
              </a:rPr>
              <a:t>—</a:t>
            </a:r>
            <a:r>
              <a:rPr lang="zh-CN" altLang="en-US" sz="2266" dirty="0">
                <a:solidFill>
                  <a:srgbClr val="2A2E3A"/>
                </a:solidFill>
                <a:latin typeface="Apple Braille"/>
              </a:rPr>
              <a:t> </a:t>
            </a:r>
            <a:r>
              <a:rPr lang="en-US" sz="2266" dirty="0">
                <a:solidFill>
                  <a:srgbClr val="2A2E3A"/>
                </a:solidFill>
                <a:latin typeface="Apple Braille"/>
              </a:rPr>
              <a:t>SIRD</a:t>
            </a:r>
          </a:p>
          <a:p>
            <a:pPr marL="342900" indent="-342900">
              <a:lnSpc>
                <a:spcPts val="3173"/>
              </a:lnSpc>
              <a:buFont typeface="Arial" panose="020B0604020202020204" pitchFamily="34" charset="0"/>
              <a:buChar char="•"/>
            </a:pPr>
            <a:endParaRPr lang="en-US" sz="2266" dirty="0">
              <a:solidFill>
                <a:srgbClr val="2A2E3A"/>
              </a:solidFill>
              <a:latin typeface="Apple Braille"/>
            </a:endParaRPr>
          </a:p>
          <a:p>
            <a:pPr marL="342900" indent="-342900">
              <a:lnSpc>
                <a:spcPts val="3173"/>
              </a:lnSpc>
              <a:buFont typeface="Arial" panose="020B0604020202020204" pitchFamily="34" charset="0"/>
              <a:buChar char="•"/>
            </a:pPr>
            <a:r>
              <a:rPr lang="en-US" sz="2266" dirty="0">
                <a:solidFill>
                  <a:srgbClr val="2A2E3A"/>
                </a:solidFill>
                <a:latin typeface="Apple Braille"/>
              </a:rPr>
              <a:t>7-days</a:t>
            </a:r>
            <a:r>
              <a:rPr lang="zh-CN" altLang="en-US" sz="2266" dirty="0">
                <a:solidFill>
                  <a:srgbClr val="2A2E3A"/>
                </a:solidFill>
                <a:latin typeface="Apple Braille"/>
              </a:rPr>
              <a:t> </a:t>
            </a:r>
            <a:r>
              <a:rPr lang="en-US" sz="2266" dirty="0">
                <a:solidFill>
                  <a:srgbClr val="2A2E3A"/>
                </a:solidFill>
                <a:latin typeface="Apple Braille"/>
              </a:rPr>
              <a:t>—</a:t>
            </a:r>
            <a:r>
              <a:rPr lang="zh-CN" altLang="en-US" sz="2266" dirty="0">
                <a:solidFill>
                  <a:srgbClr val="2A2E3A"/>
                </a:solidFill>
                <a:latin typeface="Apple Braille"/>
              </a:rPr>
              <a:t> </a:t>
            </a:r>
            <a:r>
              <a:rPr lang="en-US" sz="2266" dirty="0">
                <a:solidFill>
                  <a:srgbClr val="2A2E3A"/>
                </a:solidFill>
                <a:latin typeface="Apple Braille"/>
              </a:rPr>
              <a:t>State Level Bass model (Weekly basis)</a:t>
            </a:r>
          </a:p>
          <a:p>
            <a:pPr marL="342900" indent="-342900">
              <a:lnSpc>
                <a:spcPts val="3173"/>
              </a:lnSpc>
              <a:buFont typeface="Arial" panose="020B0604020202020204" pitchFamily="34" charset="0"/>
              <a:buChar char="•"/>
            </a:pPr>
            <a:endParaRPr lang="en-US" sz="2266" dirty="0">
              <a:solidFill>
                <a:srgbClr val="2A2E3A"/>
              </a:solidFill>
              <a:latin typeface="Apple Braille"/>
            </a:endParaRPr>
          </a:p>
          <a:p>
            <a:pPr marL="342900" indent="-342900">
              <a:lnSpc>
                <a:spcPts val="3173"/>
              </a:lnSpc>
              <a:buFont typeface="Arial" panose="020B0604020202020204" pitchFamily="34" charset="0"/>
              <a:buChar char="•"/>
            </a:pPr>
            <a:r>
              <a:rPr lang="en-US" sz="2266" dirty="0">
                <a:solidFill>
                  <a:srgbClr val="2A2E3A"/>
                </a:solidFill>
                <a:latin typeface="Apple Braille"/>
              </a:rPr>
              <a:t>Next month</a:t>
            </a:r>
            <a:r>
              <a:rPr lang="zh-CN" altLang="en-US" sz="2266" dirty="0">
                <a:solidFill>
                  <a:srgbClr val="2A2E3A"/>
                </a:solidFill>
                <a:latin typeface="Apple Braille"/>
              </a:rPr>
              <a:t> </a:t>
            </a:r>
            <a:r>
              <a:rPr lang="en-US" sz="2266" dirty="0">
                <a:solidFill>
                  <a:srgbClr val="2A2E3A"/>
                </a:solidFill>
                <a:latin typeface="Apple Braille"/>
              </a:rPr>
              <a:t>—</a:t>
            </a:r>
            <a:r>
              <a:rPr lang="zh-CN" altLang="en-US" sz="2266" dirty="0">
                <a:solidFill>
                  <a:srgbClr val="2A2E3A"/>
                </a:solidFill>
                <a:latin typeface="Apple Braille"/>
              </a:rPr>
              <a:t> </a:t>
            </a:r>
            <a:r>
              <a:rPr lang="en-US" altLang="zh-CN" sz="2266" dirty="0">
                <a:solidFill>
                  <a:srgbClr val="2A2E3A"/>
                </a:solidFill>
                <a:latin typeface="Apple Braille"/>
              </a:rPr>
              <a:t>State Level Bass model (Monthly basis)</a:t>
            </a:r>
          </a:p>
          <a:p>
            <a:pPr marL="342900" indent="-342900">
              <a:lnSpc>
                <a:spcPts val="3173"/>
              </a:lnSpc>
              <a:buFont typeface="Arial" panose="020B0604020202020204" pitchFamily="34" charset="0"/>
              <a:buChar char="•"/>
            </a:pPr>
            <a:endParaRPr lang="en-US" sz="2266" b="1" dirty="0">
              <a:solidFill>
                <a:srgbClr val="2A2E3A"/>
              </a:solidFill>
              <a:latin typeface="Apple Braille"/>
            </a:endParaRPr>
          </a:p>
          <a:p>
            <a:pPr>
              <a:lnSpc>
                <a:spcPts val="3173"/>
              </a:lnSpc>
            </a:pPr>
            <a:endParaRPr lang="en-US" sz="2266" b="1" dirty="0">
              <a:solidFill>
                <a:srgbClr val="2A2E3A"/>
              </a:solidFill>
              <a:latin typeface="Apple Braille"/>
            </a:endParaRPr>
          </a:p>
          <a:p>
            <a:pPr>
              <a:lnSpc>
                <a:spcPts val="3173"/>
              </a:lnSpc>
            </a:pPr>
            <a:endParaRPr lang="en-US" sz="2266" b="1" dirty="0">
              <a:solidFill>
                <a:srgbClr val="2A2E3A"/>
              </a:solidFill>
              <a:latin typeface="Apple Braille"/>
            </a:endParaRPr>
          </a:p>
          <a:p>
            <a:pPr>
              <a:lnSpc>
                <a:spcPts val="3173"/>
              </a:lnSpc>
            </a:pPr>
            <a:endParaRPr lang="en-US" sz="2266" b="1" dirty="0">
              <a:solidFill>
                <a:srgbClr val="2A2E3A"/>
              </a:solidFill>
              <a:latin typeface="Apple Braille"/>
            </a:endParaRPr>
          </a:p>
        </p:txBody>
      </p:sp>
    </p:spTree>
    <p:extLst>
      <p:ext uri="{BB962C8B-B14F-4D97-AF65-F5344CB8AC3E}">
        <p14:creationId xmlns:p14="http://schemas.microsoft.com/office/powerpoint/2010/main" val="1014883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717629" y="161073"/>
            <a:ext cx="9770093" cy="861774"/>
          </a:xfrm>
          <a:prstGeom prst="rect">
            <a:avLst/>
          </a:prstGeom>
        </p:spPr>
        <p:txBody>
          <a:bodyPr wrap="square" lIns="0" tIns="0" rIns="0" bIns="0" rtlCol="0" anchor="t">
            <a:spAutoFit/>
          </a:bodyPr>
          <a:lstStyle/>
          <a:p>
            <a:r>
              <a:rPr lang="en-US" sz="2800" b="1" dirty="0">
                <a:solidFill>
                  <a:srgbClr val="2A2E3A"/>
                </a:solidFill>
                <a:latin typeface="Apple Braille"/>
              </a:rPr>
              <a:t>Focus on </a:t>
            </a:r>
            <a:r>
              <a:rPr lang="en-US" sz="2800" b="1" dirty="0">
                <a:solidFill>
                  <a:srgbClr val="C00000"/>
                </a:solidFill>
                <a:latin typeface="Apple Braille"/>
              </a:rPr>
              <a:t>separating into smaller areas </a:t>
            </a:r>
            <a:r>
              <a:rPr lang="en-US" sz="2800" b="1" dirty="0">
                <a:solidFill>
                  <a:srgbClr val="2A2E3A"/>
                </a:solidFill>
                <a:latin typeface="Apple Braille"/>
              </a:rPr>
              <a:t>with bass prediction will yield a more accurate prediction (US level—State level</a:t>
            </a:r>
            <a:r>
              <a:rPr lang="en-US" altLang="zh-CN" sz="2800" b="1" dirty="0">
                <a:solidFill>
                  <a:srgbClr val="2A2E3A"/>
                </a:solidFill>
                <a:latin typeface="Apple Braille"/>
              </a:rPr>
              <a:t>—City level)</a:t>
            </a:r>
            <a:endParaRPr lang="en-US" sz="2800" b="1" dirty="0">
              <a:solidFill>
                <a:srgbClr val="A20E20"/>
              </a:solidFill>
              <a:latin typeface="Apple Braille"/>
            </a:endParaRPr>
          </a:p>
        </p:txBody>
      </p:sp>
      <p:sp>
        <p:nvSpPr>
          <p:cNvPr id="3" name="Rectangle 1">
            <a:extLst>
              <a:ext uri="{FF2B5EF4-FFF2-40B4-BE49-F238E27FC236}">
                <a16:creationId xmlns:a16="http://schemas.microsoft.com/office/drawing/2014/main" id="{9BDF1EF4-8264-B6F3-F588-A0C79EEB882B}"/>
              </a:ext>
            </a:extLst>
          </p:cNvPr>
          <p:cNvSpPr>
            <a:spLocks noChangeArrowheads="1"/>
          </p:cNvSpPr>
          <p:nvPr/>
        </p:nvSpPr>
        <p:spPr bwMode="auto">
          <a:xfrm>
            <a:off x="2311166" y="22501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Group 23">
            <a:extLst>
              <a:ext uri="{FF2B5EF4-FFF2-40B4-BE49-F238E27FC236}">
                <a16:creationId xmlns:a16="http://schemas.microsoft.com/office/drawing/2014/main" id="{7F1F7DDC-0FDB-64AD-B8AE-8F4CCD9DB7E1}"/>
              </a:ext>
            </a:extLst>
          </p:cNvPr>
          <p:cNvGrpSpPr/>
          <p:nvPr/>
        </p:nvGrpSpPr>
        <p:grpSpPr>
          <a:xfrm>
            <a:off x="65963" y="189859"/>
            <a:ext cx="467701" cy="444790"/>
            <a:chOff x="0" y="0"/>
            <a:chExt cx="812800" cy="711200"/>
          </a:xfrm>
        </p:grpSpPr>
        <p:sp>
          <p:nvSpPr>
            <p:cNvPr id="8" name="Freeform 24">
              <a:extLst>
                <a:ext uri="{FF2B5EF4-FFF2-40B4-BE49-F238E27FC236}">
                  <a16:creationId xmlns:a16="http://schemas.microsoft.com/office/drawing/2014/main" id="{7C74A731-95A5-1F03-5E02-DB137C6CA2EE}"/>
                </a:ext>
              </a:extLst>
            </p:cNvPr>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3</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sp>
        <p:nvSpPr>
          <p:cNvPr id="665" name="TextBox 664">
            <a:extLst>
              <a:ext uri="{FF2B5EF4-FFF2-40B4-BE49-F238E27FC236}">
                <a16:creationId xmlns:a16="http://schemas.microsoft.com/office/drawing/2014/main" id="{E02287CF-CD35-6979-9635-0AFAC48A3E1F}"/>
              </a:ext>
            </a:extLst>
          </p:cNvPr>
          <p:cNvSpPr txBox="1"/>
          <p:nvPr/>
        </p:nvSpPr>
        <p:spPr>
          <a:xfrm>
            <a:off x="7437337" y="1973838"/>
            <a:ext cx="3865339" cy="1323439"/>
          </a:xfrm>
          <a:prstGeom prst="rect">
            <a:avLst/>
          </a:prstGeom>
          <a:noFill/>
        </p:spPr>
        <p:txBody>
          <a:bodyPr wrap="square" rtlCol="0">
            <a:spAutoFit/>
          </a:bodyPr>
          <a:lstStyle/>
          <a:p>
            <a:r>
              <a:rPr lang="en-US" sz="2000" dirty="0">
                <a:latin typeface="Apple Braille"/>
              </a:rPr>
              <a:t>Overall, bass model in a state level yield a more accurate prediction.</a:t>
            </a:r>
          </a:p>
          <a:p>
            <a:r>
              <a:rPr lang="en-US" sz="2000" dirty="0">
                <a:latin typeface="Apple Braille"/>
              </a:rPr>
              <a:t>We could focus on city level in the future</a:t>
            </a:r>
          </a:p>
        </p:txBody>
      </p:sp>
      <p:grpSp>
        <p:nvGrpSpPr>
          <p:cNvPr id="666" name="Google Shape;6953;p98">
            <a:extLst>
              <a:ext uri="{FF2B5EF4-FFF2-40B4-BE49-F238E27FC236}">
                <a16:creationId xmlns:a16="http://schemas.microsoft.com/office/drawing/2014/main" id="{A88B8E9D-FA87-1C37-1AFF-294C3CAE8415}"/>
              </a:ext>
            </a:extLst>
          </p:cNvPr>
          <p:cNvGrpSpPr/>
          <p:nvPr/>
        </p:nvGrpSpPr>
        <p:grpSpPr>
          <a:xfrm>
            <a:off x="6943538" y="2083095"/>
            <a:ext cx="334919" cy="334031"/>
            <a:chOff x="-30345325" y="3184750"/>
            <a:chExt cx="292225" cy="291450"/>
          </a:xfrm>
        </p:grpSpPr>
        <p:sp>
          <p:nvSpPr>
            <p:cNvPr id="667" name="Google Shape;6954;p98">
              <a:extLst>
                <a:ext uri="{FF2B5EF4-FFF2-40B4-BE49-F238E27FC236}">
                  <a16:creationId xmlns:a16="http://schemas.microsoft.com/office/drawing/2014/main" id="{5A0EAA0A-0DA1-7704-1AB6-181D3CF74F07}"/>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955;p98">
              <a:extLst>
                <a:ext uri="{FF2B5EF4-FFF2-40B4-BE49-F238E27FC236}">
                  <a16:creationId xmlns:a16="http://schemas.microsoft.com/office/drawing/2014/main" id="{21DD56FD-904B-8D80-9BE0-BFD0384CCB43}"/>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956;p98">
              <a:extLst>
                <a:ext uri="{FF2B5EF4-FFF2-40B4-BE49-F238E27FC236}">
                  <a16:creationId xmlns:a16="http://schemas.microsoft.com/office/drawing/2014/main" id="{6B7E3E63-6BD4-565D-0CEA-EB06DF71D363}"/>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957;p98">
              <a:extLst>
                <a:ext uri="{FF2B5EF4-FFF2-40B4-BE49-F238E27FC236}">
                  <a16:creationId xmlns:a16="http://schemas.microsoft.com/office/drawing/2014/main" id="{C2541CD8-6AA7-2B7E-076F-50A749B72079}"/>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958;p98">
              <a:extLst>
                <a:ext uri="{FF2B5EF4-FFF2-40B4-BE49-F238E27FC236}">
                  <a16:creationId xmlns:a16="http://schemas.microsoft.com/office/drawing/2014/main" id="{4C515BFE-B43B-D959-8C11-8483E5F4D8A3}"/>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7031;p98">
            <a:extLst>
              <a:ext uri="{FF2B5EF4-FFF2-40B4-BE49-F238E27FC236}">
                <a16:creationId xmlns:a16="http://schemas.microsoft.com/office/drawing/2014/main" id="{0F65FD94-0FF9-FAD7-D36A-604177DD0156}"/>
              </a:ext>
            </a:extLst>
          </p:cNvPr>
          <p:cNvGrpSpPr/>
          <p:nvPr/>
        </p:nvGrpSpPr>
        <p:grpSpPr>
          <a:xfrm>
            <a:off x="6953007" y="3890870"/>
            <a:ext cx="334919" cy="333630"/>
            <a:chOff x="-35123050" y="3561225"/>
            <a:chExt cx="292225" cy="291100"/>
          </a:xfrm>
        </p:grpSpPr>
        <p:sp>
          <p:nvSpPr>
            <p:cNvPr id="673" name="Google Shape;7032;p98">
              <a:extLst>
                <a:ext uri="{FF2B5EF4-FFF2-40B4-BE49-F238E27FC236}">
                  <a16:creationId xmlns:a16="http://schemas.microsoft.com/office/drawing/2014/main" id="{D83661ED-B846-20F8-8EC3-629FAEBD0579}"/>
                </a:ext>
              </a:extLst>
            </p:cNvPr>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7033;p98">
              <a:extLst>
                <a:ext uri="{FF2B5EF4-FFF2-40B4-BE49-F238E27FC236}">
                  <a16:creationId xmlns:a16="http://schemas.microsoft.com/office/drawing/2014/main" id="{C432CAB5-FD55-7504-B6D5-E642F9ECDCD0}"/>
                </a:ext>
              </a:extLst>
            </p:cNvPr>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TextBox 674">
            <a:extLst>
              <a:ext uri="{FF2B5EF4-FFF2-40B4-BE49-F238E27FC236}">
                <a16:creationId xmlns:a16="http://schemas.microsoft.com/office/drawing/2014/main" id="{43830F57-9263-0E64-E050-5564FB0E8CDA}"/>
              </a:ext>
            </a:extLst>
          </p:cNvPr>
          <p:cNvSpPr txBox="1"/>
          <p:nvPr/>
        </p:nvSpPr>
        <p:spPr>
          <a:xfrm>
            <a:off x="7437337" y="3819654"/>
            <a:ext cx="3865339" cy="1015663"/>
          </a:xfrm>
          <a:prstGeom prst="rect">
            <a:avLst/>
          </a:prstGeom>
          <a:noFill/>
        </p:spPr>
        <p:txBody>
          <a:bodyPr wrap="square" rtlCol="0">
            <a:spAutoFit/>
          </a:bodyPr>
          <a:lstStyle/>
          <a:p>
            <a:r>
              <a:rPr lang="en-US" sz="2000" dirty="0">
                <a:latin typeface="Apple Braille"/>
              </a:rPr>
              <a:t>Running model in a regional level and then aggregate data together in a US level would be better.</a:t>
            </a:r>
          </a:p>
        </p:txBody>
      </p:sp>
      <p:graphicFrame>
        <p:nvGraphicFramePr>
          <p:cNvPr id="2" name="Table 13">
            <a:extLst>
              <a:ext uri="{FF2B5EF4-FFF2-40B4-BE49-F238E27FC236}">
                <a16:creationId xmlns:a16="http://schemas.microsoft.com/office/drawing/2014/main" id="{84AC28F5-7AD8-2651-5F83-66DD439F4ABA}"/>
              </a:ext>
            </a:extLst>
          </p:cNvPr>
          <p:cNvGraphicFramePr>
            <a:graphicFrameLocks noGrp="1"/>
          </p:cNvGraphicFramePr>
          <p:nvPr>
            <p:extLst>
              <p:ext uri="{D42A27DB-BD31-4B8C-83A1-F6EECF244321}">
                <p14:modId xmlns:p14="http://schemas.microsoft.com/office/powerpoint/2010/main" val="3467793567"/>
              </p:ext>
            </p:extLst>
          </p:nvPr>
        </p:nvGraphicFramePr>
        <p:xfrm>
          <a:off x="670431" y="1529193"/>
          <a:ext cx="5860404" cy="4299921"/>
        </p:xfrm>
        <a:graphic>
          <a:graphicData uri="http://schemas.openxmlformats.org/drawingml/2006/table">
            <a:tbl>
              <a:tblPr/>
              <a:tblGrid>
                <a:gridCol w="1076151">
                  <a:extLst>
                    <a:ext uri="{9D8B030D-6E8A-4147-A177-3AD203B41FA5}">
                      <a16:colId xmlns:a16="http://schemas.microsoft.com/office/drawing/2014/main" val="20000"/>
                    </a:ext>
                  </a:extLst>
                </a:gridCol>
                <a:gridCol w="1266421">
                  <a:extLst>
                    <a:ext uri="{9D8B030D-6E8A-4147-A177-3AD203B41FA5}">
                      <a16:colId xmlns:a16="http://schemas.microsoft.com/office/drawing/2014/main" val="20001"/>
                    </a:ext>
                  </a:extLst>
                </a:gridCol>
                <a:gridCol w="1634925">
                  <a:extLst>
                    <a:ext uri="{9D8B030D-6E8A-4147-A177-3AD203B41FA5}">
                      <a16:colId xmlns:a16="http://schemas.microsoft.com/office/drawing/2014/main" val="20002"/>
                    </a:ext>
                  </a:extLst>
                </a:gridCol>
                <a:gridCol w="1882907">
                  <a:extLst>
                    <a:ext uri="{9D8B030D-6E8A-4147-A177-3AD203B41FA5}">
                      <a16:colId xmlns:a16="http://schemas.microsoft.com/office/drawing/2014/main" val="20003"/>
                    </a:ext>
                  </a:extLst>
                </a:gridCol>
              </a:tblGrid>
              <a:tr h="463977">
                <a:tc>
                  <a:txBody>
                    <a:bodyPr/>
                    <a:lstStyle/>
                    <a:p>
                      <a:pPr algn="ctr">
                        <a:defRPr/>
                      </a:pPr>
                      <a:r>
                        <a:rPr lang="en-US" sz="1600" dirty="0">
                          <a:latin typeface="Apple Braille" pitchFamily="2" charset="0"/>
                          <a:ea typeface="Bodoni Ornaments" pitchFamily="2" charset="0"/>
                          <a:cs typeface="Times New Roman" panose="02020603050405020304" pitchFamily="18" charset="0"/>
                        </a:rPr>
                        <a:t>Models</a:t>
                      </a: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 altLang="zh-CN" sz="1600" b="0" i="0" u="none" strike="noStrike" dirty="0">
                          <a:solidFill>
                            <a:srgbClr val="000000"/>
                          </a:solidFill>
                          <a:effectLst/>
                          <a:latin typeface="Apple Braille" pitchFamily="2" charset="0"/>
                          <a:ea typeface="Bodoni Ornaments" pitchFamily="2" charset="0"/>
                        </a:rPr>
                        <a:t>Next day (11.30)</a:t>
                      </a:r>
                      <a:endParaRPr lang="en" altLang="zh-CN" sz="1600" dirty="0">
                        <a:effectLst/>
                        <a:latin typeface="Apple Braille" pitchFamily="2" charset="0"/>
                        <a:ea typeface="Bodoni Ornaments" pitchFamily="2"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b="0" i="0" u="none" strike="noStrike" dirty="0">
                          <a:solidFill>
                            <a:srgbClr val="000000"/>
                          </a:solidFill>
                          <a:effectLst/>
                          <a:latin typeface="Apple Braille" pitchFamily="2" charset="0"/>
                          <a:ea typeface="Bodoni Ornaments" pitchFamily="2" charset="0"/>
                        </a:rPr>
                        <a:t>7-days (11.21-11.27)</a:t>
                      </a:r>
                      <a:endParaRPr lang="en" altLang="zh-CN" sz="1600" dirty="0">
                        <a:effectLst/>
                        <a:latin typeface="Apple Braille" pitchFamily="2" charset="0"/>
                        <a:ea typeface="Bodoni Ornaments" pitchFamily="2"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tc>
                  <a:txBody>
                    <a:bodyPr/>
                    <a:lstStyle/>
                    <a:p>
                      <a:pPr algn="ctr" rtl="0" fontAlgn="t">
                        <a:spcBef>
                          <a:spcPts val="0"/>
                        </a:spcBef>
                        <a:spcAft>
                          <a:spcPts val="0"/>
                        </a:spcAft>
                      </a:pPr>
                      <a:r>
                        <a:rPr lang="en" altLang="zh-CN" sz="1600" b="0" i="0" u="none" strike="noStrike" dirty="0">
                          <a:solidFill>
                            <a:srgbClr val="000000"/>
                          </a:solidFill>
                          <a:effectLst/>
                          <a:latin typeface="Apple Braille" pitchFamily="2" charset="0"/>
                          <a:ea typeface="Bodoni Ornaments" pitchFamily="2" charset="0"/>
                        </a:rPr>
                        <a:t>next month 11</a:t>
                      </a:r>
                      <a:endParaRPr lang="en" altLang="zh-CN" sz="1600" dirty="0">
                        <a:effectLst/>
                        <a:latin typeface="Apple Braille" pitchFamily="2" charset="0"/>
                        <a:ea typeface="Bodoni Ornaments" pitchFamily="2" charset="0"/>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extLst>
                  <a:ext uri="{0D108BD9-81ED-4DB2-BD59-A6C34878D82A}">
                    <a16:rowId xmlns:a16="http://schemas.microsoft.com/office/drawing/2014/main" val="10000"/>
                  </a:ext>
                </a:extLst>
              </a:tr>
              <a:tr h="771861">
                <a:tc>
                  <a:txBody>
                    <a:bodyPr/>
                    <a:lstStyle/>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US Level-</a:t>
                      </a:r>
                    </a:p>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Bass model </a:t>
                      </a:r>
                      <a:endParaRPr lang="en" sz="1600" dirty="0">
                        <a:solidFill>
                          <a:schemeClr val="bg1"/>
                        </a:solidFill>
                        <a:effectLst/>
                        <a:latin typeface="Apple Braille" pitchFamily="2" charset="0"/>
                        <a:ea typeface="Bodoni Ornaments" pitchFamily="2" charset="0"/>
                      </a:endParaRPr>
                    </a:p>
                  </a:txBody>
                  <a:tcPr marL="95250" marR="95250" marT="95250" marB="9525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A20E20"/>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356</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2728 </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11057</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95530">
                <a:tc>
                  <a:txBody>
                    <a:bodyPr/>
                    <a:lstStyle/>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State Level-</a:t>
                      </a:r>
                    </a:p>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Bass model</a:t>
                      </a:r>
                      <a:endParaRPr lang="en" sz="1600" dirty="0">
                        <a:solidFill>
                          <a:schemeClr val="bg1"/>
                        </a:solidFill>
                        <a:effectLst/>
                        <a:latin typeface="Apple Braille" pitchFamily="2" charset="0"/>
                        <a:ea typeface="Bodoni Ornaments" pitchFamily="2" charset="0"/>
                      </a:endParaRPr>
                    </a:p>
                  </a:txBody>
                  <a:tcPr marL="95250" marR="95250" marT="95250" marB="9525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203864"/>
                    </a:solidFill>
                  </a:tcPr>
                </a:tc>
                <a:tc>
                  <a:txBody>
                    <a:bodyPr/>
                    <a:lstStyle/>
                    <a:p>
                      <a:pPr algn="ctr" rtl="0" fontAlgn="t">
                        <a:spcBef>
                          <a:spcPts val="0"/>
                        </a:spcBef>
                        <a:spcAft>
                          <a:spcPts val="0"/>
                        </a:spcAft>
                      </a:pPr>
                      <a:endParaRPr lang="en-US" altLang="zh-CN" sz="1600" b="0" i="0" u="none" strike="noStrike" dirty="0">
                        <a:solidFill>
                          <a:srgbClr val="000000"/>
                        </a:solidFill>
                        <a:effectLst/>
                        <a:latin typeface="Apple Braille" pitchFamily="2" charset="0"/>
                        <a:ea typeface="Bodoni Ornaments" pitchFamily="2" charset="0"/>
                      </a:endParaRPr>
                    </a:p>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184</a:t>
                      </a:r>
                      <a:endParaRPr lang="zh-CN" altLang="en-US" sz="1600" dirty="0">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 sz="1600" b="0" i="0" u="none" strike="noStrike" dirty="0">
                          <a:solidFill>
                            <a:srgbClr val="000000"/>
                          </a:solidFill>
                          <a:effectLst/>
                          <a:latin typeface="Apple Braille" pitchFamily="2" charset="0"/>
                          <a:ea typeface="Bodoni Ornaments" pitchFamily="2" charset="0"/>
                        </a:rPr>
                        <a:t>1312 daily</a:t>
                      </a:r>
                      <a:endParaRPr lang="en" sz="1600" dirty="0">
                        <a:effectLst/>
                        <a:latin typeface="Apple Braille" pitchFamily="2" charset="0"/>
                        <a:ea typeface="Bodoni Ornaments" pitchFamily="2" charset="0"/>
                      </a:endParaRPr>
                    </a:p>
                    <a:p>
                      <a:pPr algn="ctr" rtl="0" fontAlgn="t">
                        <a:spcBef>
                          <a:spcPts val="0"/>
                        </a:spcBef>
                        <a:spcAft>
                          <a:spcPts val="0"/>
                        </a:spcAft>
                      </a:pPr>
                      <a:r>
                        <a:rPr lang="en" sz="2600" b="0" i="0" u="none" strike="noStrike" dirty="0">
                          <a:solidFill>
                            <a:srgbClr val="C00000"/>
                          </a:solidFill>
                          <a:effectLst/>
                          <a:latin typeface="Apple Braille" pitchFamily="2" charset="0"/>
                          <a:ea typeface="Bodoni Ornaments" pitchFamily="2" charset="0"/>
                        </a:rPr>
                        <a:t>1798 weekly</a:t>
                      </a:r>
                      <a:endParaRPr lang="en" sz="2600" dirty="0">
                        <a:solidFill>
                          <a:srgbClr val="C00000"/>
                        </a:solidFill>
                        <a:effectLst/>
                        <a:latin typeface="Apple Braille" pitchFamily="2" charset="0"/>
                        <a:ea typeface="Bodoni Ornaments" pitchFamily="2" charset="0"/>
                      </a:endParaRPr>
                    </a:p>
                  </a:txBody>
                  <a:tcPr marL="95250" marR="95250" marT="95250" marB="95250" anchor="b">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 sz="1600" b="0" i="0" u="none" strike="noStrike" dirty="0">
                          <a:solidFill>
                            <a:srgbClr val="000000"/>
                          </a:solidFill>
                          <a:effectLst/>
                          <a:latin typeface="Apple Braille" pitchFamily="2" charset="0"/>
                          <a:ea typeface="Bodoni Ornaments" pitchFamily="2" charset="0"/>
                        </a:rPr>
                        <a:t>5755 daily</a:t>
                      </a:r>
                      <a:endParaRPr lang="en" sz="1600" dirty="0">
                        <a:effectLst/>
                        <a:latin typeface="Apple Braille" pitchFamily="2" charset="0"/>
                        <a:ea typeface="Bodoni Ornaments" pitchFamily="2" charset="0"/>
                      </a:endParaRPr>
                    </a:p>
                    <a:p>
                      <a:pPr algn="ctr" rtl="0" fontAlgn="t">
                        <a:spcBef>
                          <a:spcPts val="0"/>
                        </a:spcBef>
                        <a:spcAft>
                          <a:spcPts val="0"/>
                        </a:spcAft>
                      </a:pPr>
                      <a:r>
                        <a:rPr lang="en" sz="1600" b="0" i="0" u="none" strike="noStrike" dirty="0">
                          <a:solidFill>
                            <a:srgbClr val="000000"/>
                          </a:solidFill>
                          <a:effectLst/>
                          <a:latin typeface="Apple Braille" pitchFamily="2" charset="0"/>
                          <a:ea typeface="Bodoni Ornaments" pitchFamily="2" charset="0"/>
                        </a:rPr>
                        <a:t>7525 weekly</a:t>
                      </a:r>
                      <a:endParaRPr lang="en" sz="1600" dirty="0">
                        <a:effectLst/>
                        <a:latin typeface="Apple Braille" pitchFamily="2" charset="0"/>
                        <a:ea typeface="Bodoni Ornaments" pitchFamily="2" charset="0"/>
                      </a:endParaRPr>
                    </a:p>
                    <a:p>
                      <a:pPr algn="ctr" rtl="0" fontAlgn="t">
                        <a:spcBef>
                          <a:spcPts val="0"/>
                        </a:spcBef>
                        <a:spcAft>
                          <a:spcPts val="0"/>
                        </a:spcAft>
                      </a:pPr>
                      <a:r>
                        <a:rPr lang="en" sz="2600" b="0" i="0" u="none" strike="noStrike" dirty="0">
                          <a:solidFill>
                            <a:srgbClr val="C00000"/>
                          </a:solidFill>
                          <a:effectLst/>
                          <a:latin typeface="Apple Braille" pitchFamily="2" charset="0"/>
                          <a:ea typeface="Bodoni Ornaments" pitchFamily="2" charset="0"/>
                        </a:rPr>
                        <a:t>8926 monthly</a:t>
                      </a:r>
                      <a:endParaRPr lang="en" sz="2600" dirty="0">
                        <a:solidFill>
                          <a:srgbClr val="C00000"/>
                        </a:solidFill>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2083647242"/>
                  </a:ext>
                </a:extLst>
              </a:tr>
              <a:tr h="489048">
                <a:tc>
                  <a:txBody>
                    <a:bodyPr/>
                    <a:lstStyle/>
                    <a:p>
                      <a:pPr algn="ctr" rtl="0" fontAlgn="t">
                        <a:spcBef>
                          <a:spcPts val="0"/>
                        </a:spcBef>
                        <a:spcAft>
                          <a:spcPts val="0"/>
                        </a:spcAft>
                      </a:pPr>
                      <a:r>
                        <a:rPr lang="en" sz="1600" b="0" i="0" u="none" strike="noStrike" dirty="0">
                          <a:solidFill>
                            <a:schemeClr val="bg1"/>
                          </a:solidFill>
                          <a:effectLst/>
                          <a:latin typeface="Apple Braille" pitchFamily="2" charset="0"/>
                          <a:ea typeface="Bodoni Ornaments" pitchFamily="2" charset="0"/>
                        </a:rPr>
                        <a:t>SIRD</a:t>
                      </a:r>
                      <a:endParaRPr lang="en" sz="1600" dirty="0">
                        <a:solidFill>
                          <a:schemeClr val="bg1"/>
                        </a:solidFill>
                        <a:effectLst/>
                        <a:latin typeface="Apple Braille" pitchFamily="2" charset="0"/>
                        <a:ea typeface="Bodoni Ornaments" pitchFamily="2" charset="0"/>
                      </a:endParaRPr>
                    </a:p>
                  </a:txBody>
                  <a:tcPr marL="95250" marR="95250" marT="95250" marB="9525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A20E20"/>
                    </a:solidFill>
                  </a:tcPr>
                </a:tc>
                <a:tc>
                  <a:txBody>
                    <a:bodyPr/>
                    <a:lstStyle/>
                    <a:p>
                      <a:pPr algn="ctr" rtl="0" fontAlgn="t">
                        <a:spcBef>
                          <a:spcPts val="0"/>
                        </a:spcBef>
                        <a:spcAft>
                          <a:spcPts val="0"/>
                        </a:spcAft>
                      </a:pPr>
                      <a:r>
                        <a:rPr lang="en-US" altLang="zh-CN" sz="2600" b="0" i="0" u="none" strike="noStrike" dirty="0">
                          <a:solidFill>
                            <a:srgbClr val="C00000"/>
                          </a:solidFill>
                          <a:effectLst/>
                          <a:latin typeface="Apple Braille" pitchFamily="2" charset="0"/>
                          <a:ea typeface="Bodoni Ornaments" pitchFamily="2" charset="0"/>
                        </a:rPr>
                        <a:t>384</a:t>
                      </a:r>
                      <a:endParaRPr lang="zh-CN" altLang="en-US" sz="2600" dirty="0">
                        <a:solidFill>
                          <a:srgbClr val="C00000"/>
                        </a:solidFill>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2572</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12191</a:t>
                      </a:r>
                      <a:endParaRPr lang="zh-CN" altLang="en-US" sz="1600" dirty="0">
                        <a:effectLst/>
                        <a:latin typeface="Apple Braille" pitchFamily="2" charset="0"/>
                        <a:ea typeface="Bodoni Ornaments" pitchFamily="2" charset="0"/>
                      </a:endParaRPr>
                    </a:p>
                  </a:txBody>
                  <a:tcPr marL="95250" marR="95250" marT="95250" marB="9525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922524404"/>
                  </a:ext>
                </a:extLst>
              </a:tr>
              <a:tr h="771861">
                <a:tc>
                  <a:txBody>
                    <a:bodyPr/>
                    <a:lstStyle/>
                    <a:p>
                      <a:pPr algn="ctr" rtl="0" fontAlgn="t">
                        <a:spcBef>
                          <a:spcPts val="0"/>
                        </a:spcBef>
                        <a:spcAft>
                          <a:spcPts val="0"/>
                        </a:spcAft>
                      </a:pPr>
                      <a:endParaRPr lang="en" sz="1600" b="1" i="0" u="none" strike="noStrike" dirty="0">
                        <a:solidFill>
                          <a:schemeClr val="bg1"/>
                        </a:solidFill>
                        <a:effectLst/>
                        <a:latin typeface="Apple Braille" pitchFamily="2" charset="0"/>
                        <a:ea typeface="Bodoni Ornaments" pitchFamily="2" charset="0"/>
                      </a:endParaRPr>
                    </a:p>
                    <a:p>
                      <a:pPr algn="ctr" rtl="0" fontAlgn="t">
                        <a:spcBef>
                          <a:spcPts val="0"/>
                        </a:spcBef>
                        <a:spcAft>
                          <a:spcPts val="0"/>
                        </a:spcAft>
                      </a:pPr>
                      <a:r>
                        <a:rPr lang="en" sz="1600" b="1" i="0" u="none" strike="noStrike" dirty="0">
                          <a:solidFill>
                            <a:schemeClr val="bg1"/>
                          </a:solidFill>
                          <a:effectLst/>
                          <a:latin typeface="Apple Braille" pitchFamily="2" charset="0"/>
                          <a:ea typeface="Bodoni Ornaments" pitchFamily="2" charset="0"/>
                        </a:rPr>
                        <a:t>Actual</a:t>
                      </a:r>
                      <a:endParaRPr lang="en" sz="1600" dirty="0">
                        <a:solidFill>
                          <a:schemeClr val="bg1"/>
                        </a:solidFill>
                        <a:effectLst/>
                        <a:latin typeface="Apple Braille" pitchFamily="2" charset="0"/>
                        <a:ea typeface="Bodoni Ornaments" pitchFamily="2" charset="0"/>
                      </a:endParaRPr>
                    </a:p>
                  </a:txBody>
                  <a:tcPr marL="95250" marR="95250" marT="95250" marB="95250">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203864"/>
                    </a:solidFill>
                  </a:tcPr>
                </a:tc>
                <a:tc>
                  <a:txBody>
                    <a:bodyPr/>
                    <a:lstStyle/>
                    <a:p>
                      <a:pPr algn="ctr" rtl="0" fontAlgn="t">
                        <a:spcBef>
                          <a:spcPts val="0"/>
                        </a:spcBef>
                        <a:spcAft>
                          <a:spcPts val="0"/>
                        </a:spcAft>
                      </a:pPr>
                      <a:endParaRPr lang="en-US" altLang="zh-CN" sz="1600" b="0" i="0" u="none" strike="noStrike" dirty="0">
                        <a:solidFill>
                          <a:srgbClr val="000000"/>
                        </a:solidFill>
                        <a:effectLst/>
                        <a:latin typeface="Apple Braille" pitchFamily="2" charset="0"/>
                        <a:ea typeface="Bodoni Ornaments" pitchFamily="2" charset="0"/>
                      </a:endParaRPr>
                    </a:p>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577</a:t>
                      </a:r>
                      <a:endParaRPr lang="zh-CN" altLang="en-US" sz="1600" dirty="0">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endParaRPr lang="en-US" altLang="zh-CN" sz="1600" b="0" i="0" u="none" strike="noStrike" dirty="0">
                        <a:solidFill>
                          <a:srgbClr val="000000"/>
                        </a:solidFill>
                        <a:effectLst/>
                        <a:latin typeface="Apple Braille" pitchFamily="2" charset="0"/>
                        <a:ea typeface="Bodoni Ornaments" pitchFamily="2" charset="0"/>
                      </a:endParaRPr>
                    </a:p>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2074</a:t>
                      </a:r>
                      <a:endParaRPr lang="zh-CN" altLang="en-US" sz="1600" dirty="0">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rtl="0" fontAlgn="t">
                        <a:spcBef>
                          <a:spcPts val="0"/>
                        </a:spcBef>
                        <a:spcAft>
                          <a:spcPts val="0"/>
                        </a:spcAft>
                      </a:pPr>
                      <a:endParaRPr lang="en-US" altLang="zh-CN" sz="1600" b="0" i="0" u="none" strike="noStrike" dirty="0">
                        <a:solidFill>
                          <a:srgbClr val="000000"/>
                        </a:solidFill>
                        <a:effectLst/>
                        <a:latin typeface="Apple Braille" pitchFamily="2" charset="0"/>
                        <a:ea typeface="Bodoni Ornaments" pitchFamily="2" charset="0"/>
                      </a:endParaRPr>
                    </a:p>
                    <a:p>
                      <a:pPr algn="ctr" rtl="0" fontAlgn="t">
                        <a:spcBef>
                          <a:spcPts val="0"/>
                        </a:spcBef>
                        <a:spcAft>
                          <a:spcPts val="0"/>
                        </a:spcAft>
                      </a:pPr>
                      <a:r>
                        <a:rPr lang="en-US" altLang="zh-CN" sz="1600" b="0" i="0" u="none" strike="noStrike" dirty="0">
                          <a:solidFill>
                            <a:srgbClr val="000000"/>
                          </a:solidFill>
                          <a:effectLst/>
                          <a:latin typeface="Apple Braille" pitchFamily="2" charset="0"/>
                          <a:ea typeface="Bodoni Ornaments" pitchFamily="2" charset="0"/>
                        </a:rPr>
                        <a:t>9985</a:t>
                      </a:r>
                      <a:endParaRPr lang="zh-CN" altLang="en-US" sz="1600" dirty="0">
                        <a:effectLst/>
                        <a:latin typeface="Apple Braille" pitchFamily="2" charset="0"/>
                        <a:ea typeface="Bodoni Ornaments" pitchFamily="2" charset="0"/>
                      </a:endParaRPr>
                    </a:p>
                  </a:txBody>
                  <a:tcPr marL="95250" marR="95250" marT="95250" marB="95250">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938181128"/>
                  </a:ext>
                </a:extLst>
              </a:tr>
            </a:tbl>
          </a:graphicData>
        </a:graphic>
      </p:graphicFrame>
      <p:grpSp>
        <p:nvGrpSpPr>
          <p:cNvPr id="677" name="Google Shape;4907;p93">
            <a:extLst>
              <a:ext uri="{FF2B5EF4-FFF2-40B4-BE49-F238E27FC236}">
                <a16:creationId xmlns:a16="http://schemas.microsoft.com/office/drawing/2014/main" id="{71FA8F80-CD81-6E92-B479-FC82F646EA3B}"/>
              </a:ext>
            </a:extLst>
          </p:cNvPr>
          <p:cNvGrpSpPr/>
          <p:nvPr/>
        </p:nvGrpSpPr>
        <p:grpSpPr>
          <a:xfrm>
            <a:off x="717629" y="3297277"/>
            <a:ext cx="231320" cy="231320"/>
            <a:chOff x="1487200" y="4993750"/>
            <a:chExt cx="483125" cy="483125"/>
          </a:xfrm>
          <a:solidFill>
            <a:srgbClr val="FFC000"/>
          </a:solidFill>
        </p:grpSpPr>
        <p:sp>
          <p:nvSpPr>
            <p:cNvPr id="678" name="Google Shape;4908;p93">
              <a:extLst>
                <a:ext uri="{FF2B5EF4-FFF2-40B4-BE49-F238E27FC236}">
                  <a16:creationId xmlns:a16="http://schemas.microsoft.com/office/drawing/2014/main" id="{8E512D9A-85EC-640D-5CD5-5239875C30CC}"/>
                </a:ext>
              </a:extLst>
            </p:cNvPr>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b="1">
                <a:solidFill>
                  <a:srgbClr val="435D74"/>
                </a:solidFill>
              </a:endParaRPr>
            </a:p>
          </p:txBody>
        </p:sp>
        <p:sp>
          <p:nvSpPr>
            <p:cNvPr id="679" name="Google Shape;4909;p93">
              <a:extLst>
                <a:ext uri="{FF2B5EF4-FFF2-40B4-BE49-F238E27FC236}">
                  <a16:creationId xmlns:a16="http://schemas.microsoft.com/office/drawing/2014/main" id="{D9BB758A-A550-330E-53D5-BC21974E1CC5}"/>
                </a:ext>
              </a:extLst>
            </p:cNvPr>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b="1">
                <a:solidFill>
                  <a:srgbClr val="435D74"/>
                </a:solidFill>
              </a:endParaRPr>
            </a:p>
          </p:txBody>
        </p:sp>
      </p:grpSp>
      <p:sp>
        <p:nvSpPr>
          <p:cNvPr id="676" name="Oval 675">
            <a:extLst>
              <a:ext uri="{FF2B5EF4-FFF2-40B4-BE49-F238E27FC236}">
                <a16:creationId xmlns:a16="http://schemas.microsoft.com/office/drawing/2014/main" id="{25093AD4-8822-F04D-A77A-DAAB09190863}"/>
              </a:ext>
            </a:extLst>
          </p:cNvPr>
          <p:cNvSpPr/>
          <p:nvPr/>
        </p:nvSpPr>
        <p:spPr>
          <a:xfrm>
            <a:off x="479501" y="3077736"/>
            <a:ext cx="1382753" cy="131584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1826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717629" y="161073"/>
            <a:ext cx="9618563" cy="430887"/>
          </a:xfrm>
          <a:prstGeom prst="rect">
            <a:avLst/>
          </a:prstGeom>
        </p:spPr>
        <p:txBody>
          <a:bodyPr wrap="square" lIns="0" tIns="0" rIns="0" bIns="0" rtlCol="0" anchor="t">
            <a:spAutoFit/>
          </a:bodyPr>
          <a:lstStyle/>
          <a:p>
            <a:r>
              <a:rPr lang="en-US" sz="2800" b="1" dirty="0">
                <a:solidFill>
                  <a:schemeClr val="tx1">
                    <a:lumMod val="95000"/>
                    <a:lumOff val="5000"/>
                  </a:schemeClr>
                </a:solidFill>
                <a:latin typeface="Apple Braille"/>
              </a:rPr>
              <a:t>Promote reinsurance in certain areas like </a:t>
            </a:r>
            <a:r>
              <a:rPr lang="en-US" sz="2800" b="1" dirty="0">
                <a:solidFill>
                  <a:srgbClr val="A20E20"/>
                </a:solidFill>
                <a:latin typeface="Apple Braille"/>
              </a:rPr>
              <a:t>Seattle and Florida</a:t>
            </a:r>
          </a:p>
        </p:txBody>
      </p:sp>
      <p:sp>
        <p:nvSpPr>
          <p:cNvPr id="3" name="Rectangle 1">
            <a:extLst>
              <a:ext uri="{FF2B5EF4-FFF2-40B4-BE49-F238E27FC236}">
                <a16:creationId xmlns:a16="http://schemas.microsoft.com/office/drawing/2014/main" id="{9BDF1EF4-8264-B6F3-F588-A0C79EEB882B}"/>
              </a:ext>
            </a:extLst>
          </p:cNvPr>
          <p:cNvSpPr>
            <a:spLocks noChangeArrowheads="1"/>
          </p:cNvSpPr>
          <p:nvPr/>
        </p:nvSpPr>
        <p:spPr bwMode="auto">
          <a:xfrm>
            <a:off x="2311166" y="22501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Group 23">
            <a:extLst>
              <a:ext uri="{FF2B5EF4-FFF2-40B4-BE49-F238E27FC236}">
                <a16:creationId xmlns:a16="http://schemas.microsoft.com/office/drawing/2014/main" id="{7F1F7DDC-0FDB-64AD-B8AE-8F4CCD9DB7E1}"/>
              </a:ext>
            </a:extLst>
          </p:cNvPr>
          <p:cNvGrpSpPr/>
          <p:nvPr/>
        </p:nvGrpSpPr>
        <p:grpSpPr>
          <a:xfrm>
            <a:off x="65963" y="189859"/>
            <a:ext cx="467701" cy="444790"/>
            <a:chOff x="0" y="0"/>
            <a:chExt cx="812800" cy="711200"/>
          </a:xfrm>
        </p:grpSpPr>
        <p:sp>
          <p:nvSpPr>
            <p:cNvPr id="8" name="Freeform 24">
              <a:extLst>
                <a:ext uri="{FF2B5EF4-FFF2-40B4-BE49-F238E27FC236}">
                  <a16:creationId xmlns:a16="http://schemas.microsoft.com/office/drawing/2014/main" id="{7C74A731-95A5-1F03-5E02-DB137C6CA2EE}"/>
                </a:ext>
              </a:extLst>
            </p:cNvPr>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4</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pic>
        <p:nvPicPr>
          <p:cNvPr id="31" name="Picture 30">
            <a:extLst>
              <a:ext uri="{FF2B5EF4-FFF2-40B4-BE49-F238E27FC236}">
                <a16:creationId xmlns:a16="http://schemas.microsoft.com/office/drawing/2014/main" id="{E46CE017-52F5-12AE-2A4C-94DA3CD4320A}"/>
              </a:ext>
            </a:extLst>
          </p:cNvPr>
          <p:cNvPicPr>
            <a:picLocks noChangeAspect="1"/>
          </p:cNvPicPr>
          <p:nvPr/>
        </p:nvPicPr>
        <p:blipFill>
          <a:blip r:embed="rId4"/>
          <a:stretch>
            <a:fillRect/>
          </a:stretch>
        </p:blipFill>
        <p:spPr>
          <a:xfrm>
            <a:off x="6148974" y="2237997"/>
            <a:ext cx="5620288" cy="4186541"/>
          </a:xfrm>
          <a:prstGeom prst="rect">
            <a:avLst/>
          </a:prstGeom>
        </p:spPr>
      </p:pic>
      <p:pic>
        <p:nvPicPr>
          <p:cNvPr id="34" name="Picture 33">
            <a:extLst>
              <a:ext uri="{FF2B5EF4-FFF2-40B4-BE49-F238E27FC236}">
                <a16:creationId xmlns:a16="http://schemas.microsoft.com/office/drawing/2014/main" id="{A684C185-01A8-7091-8630-E2D1EE017A65}"/>
              </a:ext>
            </a:extLst>
          </p:cNvPr>
          <p:cNvPicPr>
            <a:picLocks noChangeAspect="1"/>
          </p:cNvPicPr>
          <p:nvPr/>
        </p:nvPicPr>
        <p:blipFill>
          <a:blip r:embed="rId5"/>
          <a:stretch>
            <a:fillRect/>
          </a:stretch>
        </p:blipFill>
        <p:spPr>
          <a:xfrm>
            <a:off x="195395" y="2185155"/>
            <a:ext cx="5616506" cy="4239383"/>
          </a:xfrm>
          <a:prstGeom prst="rect">
            <a:avLst/>
          </a:prstGeom>
        </p:spPr>
      </p:pic>
      <p:pic>
        <p:nvPicPr>
          <p:cNvPr id="2" name="Picture 2">
            <a:extLst>
              <a:ext uri="{FF2B5EF4-FFF2-40B4-BE49-F238E27FC236}">
                <a16:creationId xmlns:a16="http://schemas.microsoft.com/office/drawing/2014/main" id="{FC4FC639-306C-6A2F-8CC8-ED82B3CD55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86" t="11866" r="948" b="3439"/>
          <a:stretch/>
        </p:blipFill>
        <p:spPr bwMode="auto">
          <a:xfrm>
            <a:off x="3697965" y="642615"/>
            <a:ext cx="3211975" cy="208394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B52F90BE-1901-79B3-1704-532BEB6B61F6}"/>
              </a:ext>
            </a:extLst>
          </p:cNvPr>
          <p:cNvCxnSpPr>
            <a:cxnSpLocks/>
          </p:cNvCxnSpPr>
          <p:nvPr/>
        </p:nvCxnSpPr>
        <p:spPr>
          <a:xfrm>
            <a:off x="6581845" y="1636727"/>
            <a:ext cx="870110" cy="986261"/>
          </a:xfrm>
          <a:prstGeom prst="straightConnector1">
            <a:avLst/>
          </a:prstGeom>
          <a:ln w="28575">
            <a:solidFill>
              <a:srgbClr val="A94C6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F6583C5-50A9-2D18-E944-B6F8AA9E38C8}"/>
              </a:ext>
            </a:extLst>
          </p:cNvPr>
          <p:cNvCxnSpPr>
            <a:cxnSpLocks/>
          </p:cNvCxnSpPr>
          <p:nvPr/>
        </p:nvCxnSpPr>
        <p:spPr>
          <a:xfrm flipH="1">
            <a:off x="3070631" y="2129857"/>
            <a:ext cx="1082726" cy="1190838"/>
          </a:xfrm>
          <a:prstGeom prst="straightConnector1">
            <a:avLst/>
          </a:prstGeom>
          <a:ln w="28575">
            <a:solidFill>
              <a:srgbClr val="922A23"/>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8A0BFE76-AACE-2E19-C4AC-55C7FC05FCB7}"/>
              </a:ext>
            </a:extLst>
          </p:cNvPr>
          <p:cNvSpPr/>
          <p:nvPr/>
        </p:nvSpPr>
        <p:spPr>
          <a:xfrm>
            <a:off x="2059218" y="3699727"/>
            <a:ext cx="730250" cy="7493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ABECF9E1-1CAC-345A-7585-AFB08D62E0A5}"/>
              </a:ext>
            </a:extLst>
          </p:cNvPr>
          <p:cNvSpPr/>
          <p:nvPr/>
        </p:nvSpPr>
        <p:spPr>
          <a:xfrm>
            <a:off x="6632210" y="2349808"/>
            <a:ext cx="555460" cy="970887"/>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03DDEF0-4185-34F1-5E6E-298DB7F9F636}"/>
              </a:ext>
            </a:extLst>
          </p:cNvPr>
          <p:cNvSpPr txBox="1"/>
          <p:nvPr/>
        </p:nvSpPr>
        <p:spPr>
          <a:xfrm>
            <a:off x="2003307" y="3105510"/>
            <a:ext cx="730251" cy="369332"/>
          </a:xfrm>
          <a:prstGeom prst="rect">
            <a:avLst/>
          </a:prstGeom>
          <a:noFill/>
        </p:spPr>
        <p:txBody>
          <a:bodyPr wrap="square" rtlCol="0">
            <a:spAutoFit/>
          </a:bodyPr>
          <a:lstStyle/>
          <a:p>
            <a:r>
              <a:rPr lang="en-US" dirty="0"/>
              <a:t>Delta</a:t>
            </a:r>
          </a:p>
        </p:txBody>
      </p:sp>
      <p:sp>
        <p:nvSpPr>
          <p:cNvPr id="53" name="TextBox 52">
            <a:extLst>
              <a:ext uri="{FF2B5EF4-FFF2-40B4-BE49-F238E27FC236}">
                <a16:creationId xmlns:a16="http://schemas.microsoft.com/office/drawing/2014/main" id="{D0BA921F-F4C1-6D9B-C8D2-86F6F85215F0}"/>
              </a:ext>
            </a:extLst>
          </p:cNvPr>
          <p:cNvSpPr txBox="1"/>
          <p:nvPr/>
        </p:nvSpPr>
        <p:spPr>
          <a:xfrm>
            <a:off x="7337887" y="2942738"/>
            <a:ext cx="802813" cy="369332"/>
          </a:xfrm>
          <a:prstGeom prst="rect">
            <a:avLst/>
          </a:prstGeom>
          <a:noFill/>
        </p:spPr>
        <p:txBody>
          <a:bodyPr wrap="square" rtlCol="0">
            <a:spAutoFit/>
          </a:bodyPr>
          <a:lstStyle/>
          <a:p>
            <a:r>
              <a:rPr lang="en-US" dirty="0"/>
              <a:t>First</a:t>
            </a:r>
          </a:p>
        </p:txBody>
      </p:sp>
      <p:sp>
        <p:nvSpPr>
          <p:cNvPr id="15" name="TextBox 14">
            <a:extLst>
              <a:ext uri="{FF2B5EF4-FFF2-40B4-BE49-F238E27FC236}">
                <a16:creationId xmlns:a16="http://schemas.microsoft.com/office/drawing/2014/main" id="{E28B624A-C83B-14F2-6C86-322A2E5B9159}"/>
              </a:ext>
            </a:extLst>
          </p:cNvPr>
          <p:cNvSpPr txBox="1"/>
          <p:nvPr/>
        </p:nvSpPr>
        <p:spPr>
          <a:xfrm>
            <a:off x="1858653" y="1821001"/>
            <a:ext cx="1250137" cy="383767"/>
          </a:xfrm>
          <a:prstGeom prst="rect">
            <a:avLst/>
          </a:prstGeom>
          <a:noFill/>
        </p:spPr>
        <p:txBody>
          <a:bodyPr wrap="square" rtlCol="0">
            <a:spAutoFit/>
          </a:bodyPr>
          <a:lstStyle/>
          <a:p>
            <a:r>
              <a:rPr lang="en-US" b="1" dirty="0">
                <a:latin typeface="Apple Braille"/>
              </a:rPr>
              <a:t>California</a:t>
            </a:r>
          </a:p>
        </p:txBody>
      </p:sp>
      <p:sp>
        <p:nvSpPr>
          <p:cNvPr id="17" name="TextBox 16">
            <a:extLst>
              <a:ext uri="{FF2B5EF4-FFF2-40B4-BE49-F238E27FC236}">
                <a16:creationId xmlns:a16="http://schemas.microsoft.com/office/drawing/2014/main" id="{81925449-B1B3-AE0E-D879-862483C097C1}"/>
              </a:ext>
            </a:extLst>
          </p:cNvPr>
          <p:cNvSpPr txBox="1"/>
          <p:nvPr/>
        </p:nvSpPr>
        <p:spPr>
          <a:xfrm>
            <a:off x="8856897" y="1919992"/>
            <a:ext cx="1092413" cy="383767"/>
          </a:xfrm>
          <a:prstGeom prst="rect">
            <a:avLst/>
          </a:prstGeom>
          <a:noFill/>
        </p:spPr>
        <p:txBody>
          <a:bodyPr wrap="square" rtlCol="0">
            <a:spAutoFit/>
          </a:bodyPr>
          <a:lstStyle/>
          <a:p>
            <a:r>
              <a:rPr lang="en-US" b="1" dirty="0">
                <a:latin typeface="Apple Braille"/>
              </a:rPr>
              <a:t>New York</a:t>
            </a:r>
          </a:p>
        </p:txBody>
      </p:sp>
    </p:spTree>
    <p:extLst>
      <p:ext uri="{BB962C8B-B14F-4D97-AF65-F5344CB8AC3E}">
        <p14:creationId xmlns:p14="http://schemas.microsoft.com/office/powerpoint/2010/main" val="1114903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717629" y="161073"/>
            <a:ext cx="9618563" cy="430887"/>
          </a:xfrm>
          <a:prstGeom prst="rect">
            <a:avLst/>
          </a:prstGeom>
        </p:spPr>
        <p:txBody>
          <a:bodyPr wrap="square" lIns="0" tIns="0" rIns="0" bIns="0" rtlCol="0" anchor="t">
            <a:spAutoFit/>
          </a:bodyPr>
          <a:lstStyle/>
          <a:p>
            <a:r>
              <a:rPr lang="en-US" sz="2800" b="1" dirty="0">
                <a:solidFill>
                  <a:schemeClr val="tx1">
                    <a:lumMod val="95000"/>
                    <a:lumOff val="5000"/>
                  </a:schemeClr>
                </a:solidFill>
                <a:latin typeface="Apple Braille"/>
              </a:rPr>
              <a:t>Promote reinsurance in certain areas like </a:t>
            </a:r>
            <a:r>
              <a:rPr lang="en-US" sz="2800" b="1" dirty="0">
                <a:solidFill>
                  <a:srgbClr val="A20E20"/>
                </a:solidFill>
                <a:latin typeface="Apple Braille"/>
              </a:rPr>
              <a:t>Seattle and Florida</a:t>
            </a:r>
          </a:p>
        </p:txBody>
      </p:sp>
      <p:sp>
        <p:nvSpPr>
          <p:cNvPr id="3" name="Rectangle 1">
            <a:extLst>
              <a:ext uri="{FF2B5EF4-FFF2-40B4-BE49-F238E27FC236}">
                <a16:creationId xmlns:a16="http://schemas.microsoft.com/office/drawing/2014/main" id="{9BDF1EF4-8264-B6F3-F588-A0C79EEB882B}"/>
              </a:ext>
            </a:extLst>
          </p:cNvPr>
          <p:cNvSpPr>
            <a:spLocks noChangeArrowheads="1"/>
          </p:cNvSpPr>
          <p:nvPr/>
        </p:nvSpPr>
        <p:spPr bwMode="auto">
          <a:xfrm>
            <a:off x="2311166" y="22501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Group 23">
            <a:extLst>
              <a:ext uri="{FF2B5EF4-FFF2-40B4-BE49-F238E27FC236}">
                <a16:creationId xmlns:a16="http://schemas.microsoft.com/office/drawing/2014/main" id="{7F1F7DDC-0FDB-64AD-B8AE-8F4CCD9DB7E1}"/>
              </a:ext>
            </a:extLst>
          </p:cNvPr>
          <p:cNvGrpSpPr/>
          <p:nvPr/>
        </p:nvGrpSpPr>
        <p:grpSpPr>
          <a:xfrm>
            <a:off x="65963" y="189859"/>
            <a:ext cx="467701" cy="444790"/>
            <a:chOff x="0" y="0"/>
            <a:chExt cx="812800" cy="711200"/>
          </a:xfrm>
        </p:grpSpPr>
        <p:sp>
          <p:nvSpPr>
            <p:cNvPr id="8" name="Freeform 24">
              <a:extLst>
                <a:ext uri="{FF2B5EF4-FFF2-40B4-BE49-F238E27FC236}">
                  <a16:creationId xmlns:a16="http://schemas.microsoft.com/office/drawing/2014/main" id="{7C74A731-95A5-1F03-5E02-DB137C6CA2EE}"/>
                </a:ext>
              </a:extLst>
            </p:cNvPr>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4</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pic>
        <p:nvPicPr>
          <p:cNvPr id="2" name="Picture 2">
            <a:extLst>
              <a:ext uri="{FF2B5EF4-FFF2-40B4-BE49-F238E27FC236}">
                <a16:creationId xmlns:a16="http://schemas.microsoft.com/office/drawing/2014/main" id="{FC4FC639-306C-6A2F-8CC8-ED82B3CD55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6" t="11866" r="948" b="3439"/>
          <a:stretch/>
        </p:blipFill>
        <p:spPr bwMode="auto">
          <a:xfrm>
            <a:off x="7659341" y="821307"/>
            <a:ext cx="3211975" cy="2083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0009AF4-E97B-5E61-9EC4-76AEA772C291}"/>
              </a:ext>
            </a:extLst>
          </p:cNvPr>
          <p:cNvPicPr>
            <a:picLocks noChangeAspect="1"/>
          </p:cNvPicPr>
          <p:nvPr/>
        </p:nvPicPr>
        <p:blipFill>
          <a:blip r:embed="rId5"/>
          <a:stretch>
            <a:fillRect/>
          </a:stretch>
        </p:blipFill>
        <p:spPr>
          <a:xfrm>
            <a:off x="299812" y="1175250"/>
            <a:ext cx="6687463" cy="5035050"/>
          </a:xfrm>
          <a:prstGeom prst="rect">
            <a:avLst/>
          </a:prstGeom>
        </p:spPr>
      </p:pic>
      <p:cxnSp>
        <p:nvCxnSpPr>
          <p:cNvPr id="13" name="Straight Arrow Connector 12">
            <a:extLst>
              <a:ext uri="{FF2B5EF4-FFF2-40B4-BE49-F238E27FC236}">
                <a16:creationId xmlns:a16="http://schemas.microsoft.com/office/drawing/2014/main" id="{44044C09-8F95-EB5F-12D2-CF094027468F}"/>
              </a:ext>
            </a:extLst>
          </p:cNvPr>
          <p:cNvCxnSpPr>
            <a:cxnSpLocks/>
          </p:cNvCxnSpPr>
          <p:nvPr/>
        </p:nvCxnSpPr>
        <p:spPr>
          <a:xfrm flipH="1">
            <a:off x="5475249" y="1486925"/>
            <a:ext cx="2655161" cy="37262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68C04A-BEC5-04BD-EDBC-F4E5C4A93BC9}"/>
              </a:ext>
            </a:extLst>
          </p:cNvPr>
          <p:cNvSpPr txBox="1"/>
          <p:nvPr/>
        </p:nvSpPr>
        <p:spPr>
          <a:xfrm>
            <a:off x="7574902" y="3451738"/>
            <a:ext cx="4317286" cy="923330"/>
          </a:xfrm>
          <a:prstGeom prst="rect">
            <a:avLst/>
          </a:prstGeom>
          <a:noFill/>
        </p:spPr>
        <p:txBody>
          <a:bodyPr wrap="square" rtlCol="0">
            <a:spAutoFit/>
          </a:bodyPr>
          <a:lstStyle/>
          <a:p>
            <a:pPr algn="ctr"/>
            <a:r>
              <a:rPr lang="en-US" b="1" dirty="0">
                <a:latin typeface="Apple Braille"/>
              </a:rPr>
              <a:t>Regions that have suffered deaths from previous wave of COVID variant would have fewer deaths in the next wave</a:t>
            </a:r>
          </a:p>
        </p:txBody>
      </p:sp>
      <p:sp>
        <p:nvSpPr>
          <p:cNvPr id="20" name="TextBox 19">
            <a:extLst>
              <a:ext uri="{FF2B5EF4-FFF2-40B4-BE49-F238E27FC236}">
                <a16:creationId xmlns:a16="http://schemas.microsoft.com/office/drawing/2014/main" id="{6EBA71E7-115C-AE2C-62DE-F08F9F580229}"/>
              </a:ext>
            </a:extLst>
          </p:cNvPr>
          <p:cNvSpPr txBox="1"/>
          <p:nvPr/>
        </p:nvSpPr>
        <p:spPr>
          <a:xfrm>
            <a:off x="7586954" y="4723624"/>
            <a:ext cx="4185946" cy="1200329"/>
          </a:xfrm>
          <a:prstGeom prst="rect">
            <a:avLst/>
          </a:prstGeom>
          <a:noFill/>
        </p:spPr>
        <p:txBody>
          <a:bodyPr wrap="square" rtlCol="0">
            <a:spAutoFit/>
          </a:bodyPr>
          <a:lstStyle/>
          <a:p>
            <a:pPr algn="ctr"/>
            <a:r>
              <a:rPr lang="en-US" b="1" dirty="0">
                <a:latin typeface="Apple Braille"/>
              </a:rPr>
              <a:t>Seattle area may encounter a great loss of deaths if a new strong variant is introduced because it has never a huge wave of COVID breakout.</a:t>
            </a:r>
          </a:p>
        </p:txBody>
      </p:sp>
      <p:grpSp>
        <p:nvGrpSpPr>
          <p:cNvPr id="24" name="Google Shape;7418;p99">
            <a:extLst>
              <a:ext uri="{FF2B5EF4-FFF2-40B4-BE49-F238E27FC236}">
                <a16:creationId xmlns:a16="http://schemas.microsoft.com/office/drawing/2014/main" id="{B62F7BB9-2457-B4A9-12C3-E500D9FC2788}"/>
              </a:ext>
            </a:extLst>
          </p:cNvPr>
          <p:cNvGrpSpPr/>
          <p:nvPr/>
        </p:nvGrpSpPr>
        <p:grpSpPr>
          <a:xfrm>
            <a:off x="7231051" y="3525317"/>
            <a:ext cx="327791" cy="334915"/>
            <a:chOff x="-24353875" y="3147725"/>
            <a:chExt cx="289875" cy="296175"/>
          </a:xfrm>
        </p:grpSpPr>
        <p:sp>
          <p:nvSpPr>
            <p:cNvPr id="25" name="Google Shape;7419;p99">
              <a:extLst>
                <a:ext uri="{FF2B5EF4-FFF2-40B4-BE49-F238E27FC236}">
                  <a16:creationId xmlns:a16="http://schemas.microsoft.com/office/drawing/2014/main" id="{3FCACB79-6C82-84D1-3107-6487224C2A1B}"/>
                </a:ext>
              </a:extLst>
            </p:cNvPr>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20;p99">
              <a:extLst>
                <a:ext uri="{FF2B5EF4-FFF2-40B4-BE49-F238E27FC236}">
                  <a16:creationId xmlns:a16="http://schemas.microsoft.com/office/drawing/2014/main" id="{A3A6F900-4D52-150F-4E67-74FB46878D76}"/>
                </a:ext>
              </a:extLst>
            </p:cNvPr>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396;p99">
            <a:extLst>
              <a:ext uri="{FF2B5EF4-FFF2-40B4-BE49-F238E27FC236}">
                <a16:creationId xmlns:a16="http://schemas.microsoft.com/office/drawing/2014/main" id="{6B2CC44E-05A3-E878-A3BD-1612B76E8914}"/>
              </a:ext>
            </a:extLst>
          </p:cNvPr>
          <p:cNvGrpSpPr/>
          <p:nvPr/>
        </p:nvGrpSpPr>
        <p:grpSpPr>
          <a:xfrm>
            <a:off x="7243971" y="4767519"/>
            <a:ext cx="294828" cy="334886"/>
            <a:chOff x="-28069875" y="3175300"/>
            <a:chExt cx="260725" cy="296150"/>
          </a:xfrm>
        </p:grpSpPr>
        <p:sp>
          <p:nvSpPr>
            <p:cNvPr id="29" name="Google Shape;7397;p99">
              <a:extLst>
                <a:ext uri="{FF2B5EF4-FFF2-40B4-BE49-F238E27FC236}">
                  <a16:creationId xmlns:a16="http://schemas.microsoft.com/office/drawing/2014/main" id="{4FD7F8DA-D851-17EA-E04C-9F530B53C083}"/>
                </a:ext>
              </a:extLst>
            </p:cNvPr>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98;p99">
              <a:extLst>
                <a:ext uri="{FF2B5EF4-FFF2-40B4-BE49-F238E27FC236}">
                  <a16:creationId xmlns:a16="http://schemas.microsoft.com/office/drawing/2014/main" id="{A9607749-9909-D4ED-2CC5-4CDD8262939F}"/>
                </a:ext>
              </a:extLst>
            </p:cNvPr>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99;p99">
              <a:extLst>
                <a:ext uri="{FF2B5EF4-FFF2-40B4-BE49-F238E27FC236}">
                  <a16:creationId xmlns:a16="http://schemas.microsoft.com/office/drawing/2014/main" id="{62C5380E-0B8E-B650-03A7-7AC78BD91C82}"/>
                </a:ext>
              </a:extLst>
            </p:cNvPr>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00;p99">
              <a:extLst>
                <a:ext uri="{FF2B5EF4-FFF2-40B4-BE49-F238E27FC236}">
                  <a16:creationId xmlns:a16="http://schemas.microsoft.com/office/drawing/2014/main" id="{8D81AEF8-5681-A631-8978-2910D111A9D0}"/>
                </a:ext>
              </a:extLst>
            </p:cNvPr>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01;p99">
              <a:extLst>
                <a:ext uri="{FF2B5EF4-FFF2-40B4-BE49-F238E27FC236}">
                  <a16:creationId xmlns:a16="http://schemas.microsoft.com/office/drawing/2014/main" id="{AD0F7FD8-59F6-811F-274E-507473BC449D}"/>
                </a:ext>
              </a:extLst>
            </p:cNvPr>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02;p99">
              <a:extLst>
                <a:ext uri="{FF2B5EF4-FFF2-40B4-BE49-F238E27FC236}">
                  <a16:creationId xmlns:a16="http://schemas.microsoft.com/office/drawing/2014/main" id="{65398035-9362-3ABC-2F2D-DD471ABAB3A0}"/>
                </a:ext>
              </a:extLst>
            </p:cNvPr>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03;p99">
              <a:extLst>
                <a:ext uri="{FF2B5EF4-FFF2-40B4-BE49-F238E27FC236}">
                  <a16:creationId xmlns:a16="http://schemas.microsoft.com/office/drawing/2014/main" id="{A8E346DD-1201-C4DA-1F98-2750B0E7EAEA}"/>
                </a:ext>
              </a:extLst>
            </p:cNvPr>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04;p99">
              <a:extLst>
                <a:ext uri="{FF2B5EF4-FFF2-40B4-BE49-F238E27FC236}">
                  <a16:creationId xmlns:a16="http://schemas.microsoft.com/office/drawing/2014/main" id="{E0A97EFB-A1E7-5401-E4B4-D5AEEA733C77}"/>
                </a:ext>
              </a:extLst>
            </p:cNvPr>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05;p99">
              <a:extLst>
                <a:ext uri="{FF2B5EF4-FFF2-40B4-BE49-F238E27FC236}">
                  <a16:creationId xmlns:a16="http://schemas.microsoft.com/office/drawing/2014/main" id="{A2094B42-426F-891A-41E9-03C2029246F0}"/>
                </a:ext>
              </a:extLst>
            </p:cNvPr>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20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3B612688-BD97-76D7-A069-D5D3E0F11C6B}"/>
              </a:ext>
            </a:extLst>
          </p:cNvPr>
          <p:cNvGrpSpPr/>
          <p:nvPr/>
        </p:nvGrpSpPr>
        <p:grpSpPr>
          <a:xfrm>
            <a:off x="525764" y="209701"/>
            <a:ext cx="7345244" cy="1184555"/>
            <a:chOff x="0" y="0"/>
            <a:chExt cx="13354426" cy="2369109"/>
          </a:xfrm>
        </p:grpSpPr>
        <p:sp>
          <p:nvSpPr>
            <p:cNvPr id="14" name="TextBox 3">
              <a:extLst>
                <a:ext uri="{FF2B5EF4-FFF2-40B4-BE49-F238E27FC236}">
                  <a16:creationId xmlns:a16="http://schemas.microsoft.com/office/drawing/2014/main" id="{478292DA-D266-E98C-50C2-D36E424AB1F2}"/>
                </a:ext>
              </a:extLst>
            </p:cNvPr>
            <p:cNvSpPr txBox="1"/>
            <p:nvPr/>
          </p:nvSpPr>
          <p:spPr>
            <a:xfrm>
              <a:off x="0" y="0"/>
              <a:ext cx="13354426" cy="1646603"/>
            </a:xfrm>
            <a:prstGeom prst="rect">
              <a:avLst/>
            </a:prstGeom>
          </p:spPr>
          <p:txBody>
            <a:bodyPr lIns="0" tIns="0" rIns="0" bIns="0" rtlCol="0" anchor="t">
              <a:spAutoFit/>
            </a:bodyPr>
            <a:lstStyle/>
            <a:p>
              <a:pPr>
                <a:lnSpc>
                  <a:spcPts val="6800"/>
                </a:lnSpc>
              </a:pPr>
              <a:r>
                <a:rPr lang="en-US" sz="5000" b="1" dirty="0">
                  <a:solidFill>
                    <a:srgbClr val="A20E20"/>
                  </a:solidFill>
                  <a:latin typeface="Apple Braille"/>
                </a:rPr>
                <a:t>Background + Outcome</a:t>
              </a:r>
            </a:p>
          </p:txBody>
        </p:sp>
        <p:sp>
          <p:nvSpPr>
            <p:cNvPr id="16" name="TextBox 4">
              <a:extLst>
                <a:ext uri="{FF2B5EF4-FFF2-40B4-BE49-F238E27FC236}">
                  <a16:creationId xmlns:a16="http://schemas.microsoft.com/office/drawing/2014/main" id="{2014502F-B527-875C-D8FA-78199ED01A36}"/>
                </a:ext>
              </a:extLst>
            </p:cNvPr>
            <p:cNvSpPr txBox="1"/>
            <p:nvPr/>
          </p:nvSpPr>
          <p:spPr>
            <a:xfrm>
              <a:off x="0" y="1600181"/>
              <a:ext cx="13354426"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Problem Background: COVID-19</a:t>
              </a:r>
            </a:p>
          </p:txBody>
        </p:sp>
      </p:grpSp>
      <p:pic>
        <p:nvPicPr>
          <p:cNvPr id="11" name="Picture 2">
            <a:extLst>
              <a:ext uri="{FF2B5EF4-FFF2-40B4-BE49-F238E27FC236}">
                <a16:creationId xmlns:a16="http://schemas.microsoft.com/office/drawing/2014/main" id="{313B20C8-42C8-8365-5042-75ECC9E33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2" name="箭头: V 形 11">
            <a:extLst>
              <a:ext uri="{FF2B5EF4-FFF2-40B4-BE49-F238E27FC236}">
                <a16:creationId xmlns:a16="http://schemas.microsoft.com/office/drawing/2014/main" id="{31561F3C-0699-ED18-8CE3-FE83A888D51F}"/>
              </a:ext>
            </a:extLst>
          </p:cNvPr>
          <p:cNvSpPr/>
          <p:nvPr/>
        </p:nvSpPr>
        <p:spPr>
          <a:xfrm>
            <a:off x="-10855"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5" name="箭头: V 形 14">
            <a:extLst>
              <a:ext uri="{FF2B5EF4-FFF2-40B4-BE49-F238E27FC236}">
                <a16:creationId xmlns:a16="http://schemas.microsoft.com/office/drawing/2014/main" id="{281FB72C-380B-D4C1-624E-F2AE6ED2C441}"/>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BDAFB8A1-562B-2EC5-65B7-A6C9E952B162}"/>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27" name="箭头: V 形 26">
            <a:extLst>
              <a:ext uri="{FF2B5EF4-FFF2-40B4-BE49-F238E27FC236}">
                <a16:creationId xmlns:a16="http://schemas.microsoft.com/office/drawing/2014/main" id="{93D5CAD5-3582-7AF3-3869-04E10976700D}"/>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28" name="箭头: V 形 27">
            <a:extLst>
              <a:ext uri="{FF2B5EF4-FFF2-40B4-BE49-F238E27FC236}">
                <a16:creationId xmlns:a16="http://schemas.microsoft.com/office/drawing/2014/main" id="{0AE33416-C450-E09E-9B0F-50BCDCFA8381}"/>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grpSp>
        <p:nvGrpSpPr>
          <p:cNvPr id="64" name="Group 8">
            <a:extLst>
              <a:ext uri="{FF2B5EF4-FFF2-40B4-BE49-F238E27FC236}">
                <a16:creationId xmlns:a16="http://schemas.microsoft.com/office/drawing/2014/main" id="{86BFA0BC-FA00-FEF1-9D81-35FEFA8D9B7D}"/>
              </a:ext>
            </a:extLst>
          </p:cNvPr>
          <p:cNvGrpSpPr/>
          <p:nvPr/>
        </p:nvGrpSpPr>
        <p:grpSpPr>
          <a:xfrm>
            <a:off x="685800" y="3405107"/>
            <a:ext cx="2196957" cy="2202060"/>
            <a:chOff x="0" y="-57150"/>
            <a:chExt cx="867934" cy="869950"/>
          </a:xfrm>
        </p:grpSpPr>
        <p:sp>
          <p:nvSpPr>
            <p:cNvPr id="65" name="Freeform 9">
              <a:extLst>
                <a:ext uri="{FF2B5EF4-FFF2-40B4-BE49-F238E27FC236}">
                  <a16:creationId xmlns:a16="http://schemas.microsoft.com/office/drawing/2014/main" id="{67D611FA-AB2C-D337-CFD0-20FC78E6E4C4}"/>
                </a:ext>
              </a:extLst>
            </p:cNvPr>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a:solidFill>
                <a:srgbClr val="2A2E3A"/>
              </a:solidFill>
            </a:ln>
          </p:spPr>
          <p:txBody>
            <a:bodyPr anchor="ctr"/>
            <a:lstStyle/>
            <a:p>
              <a:pPr algn="ctr"/>
              <a:r>
                <a:rPr lang="en-US" dirty="0">
                  <a:latin typeface="Apple Braille"/>
                </a:rPr>
                <a:t>Original</a:t>
              </a:r>
            </a:p>
          </p:txBody>
        </p:sp>
        <p:sp>
          <p:nvSpPr>
            <p:cNvPr id="66" name="TextBox 10">
              <a:extLst>
                <a:ext uri="{FF2B5EF4-FFF2-40B4-BE49-F238E27FC236}">
                  <a16:creationId xmlns:a16="http://schemas.microsoft.com/office/drawing/2014/main" id="{613DB96D-DD6B-5116-B4B5-93538E6C4E53}"/>
                </a:ext>
              </a:extLst>
            </p:cNvPr>
            <p:cNvSpPr txBox="1"/>
            <p:nvPr/>
          </p:nvSpPr>
          <p:spPr>
            <a:xfrm>
              <a:off x="0" y="-57150"/>
              <a:ext cx="861465" cy="869950"/>
            </a:xfrm>
            <a:prstGeom prst="rect">
              <a:avLst/>
            </a:prstGeom>
          </p:spPr>
          <p:txBody>
            <a:bodyPr lIns="33867" tIns="33867" rIns="33867" bIns="33867" rtlCol="0" anchor="ctr"/>
            <a:lstStyle/>
            <a:p>
              <a:pPr algn="ctr">
                <a:lnSpc>
                  <a:spcPts val="2799"/>
                </a:lnSpc>
              </a:pPr>
              <a:r>
                <a:rPr lang="en-US" sz="1999" dirty="0">
                  <a:solidFill>
                    <a:srgbClr val="A20E20"/>
                  </a:solidFill>
                  <a:latin typeface="Apple Braille"/>
                </a:rPr>
                <a:t>Beginning of 2020</a:t>
              </a:r>
            </a:p>
          </p:txBody>
        </p:sp>
      </p:grpSp>
      <p:grpSp>
        <p:nvGrpSpPr>
          <p:cNvPr id="67" name="Group 11">
            <a:extLst>
              <a:ext uri="{FF2B5EF4-FFF2-40B4-BE49-F238E27FC236}">
                <a16:creationId xmlns:a16="http://schemas.microsoft.com/office/drawing/2014/main" id="{8080128D-624A-2277-1B27-DA6E738DA2EA}"/>
              </a:ext>
            </a:extLst>
          </p:cNvPr>
          <p:cNvGrpSpPr/>
          <p:nvPr/>
        </p:nvGrpSpPr>
        <p:grpSpPr>
          <a:xfrm>
            <a:off x="3583398" y="3405107"/>
            <a:ext cx="2196957" cy="2202060"/>
            <a:chOff x="0" y="-57150"/>
            <a:chExt cx="867934" cy="869950"/>
          </a:xfrm>
        </p:grpSpPr>
        <p:sp>
          <p:nvSpPr>
            <p:cNvPr id="68" name="Freeform 12">
              <a:extLst>
                <a:ext uri="{FF2B5EF4-FFF2-40B4-BE49-F238E27FC236}">
                  <a16:creationId xmlns:a16="http://schemas.microsoft.com/office/drawing/2014/main" id="{B277472A-139C-532D-90D6-2293E149B213}"/>
                </a:ext>
              </a:extLst>
            </p:cNvPr>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a:solidFill>
                <a:srgbClr val="2A2E3A"/>
              </a:solidFill>
            </a:ln>
          </p:spPr>
          <p:txBody>
            <a:bodyPr anchor="ctr"/>
            <a:lstStyle/>
            <a:p>
              <a:pPr algn="ctr"/>
              <a:r>
                <a:rPr lang="en-US" dirty="0">
                  <a:latin typeface="Apple Braille"/>
                </a:rPr>
                <a:t>Alpha &amp; Beta</a:t>
              </a:r>
            </a:p>
          </p:txBody>
        </p:sp>
        <p:sp>
          <p:nvSpPr>
            <p:cNvPr id="69" name="TextBox 13">
              <a:extLst>
                <a:ext uri="{FF2B5EF4-FFF2-40B4-BE49-F238E27FC236}">
                  <a16:creationId xmlns:a16="http://schemas.microsoft.com/office/drawing/2014/main" id="{CF7C5E79-07FA-E452-FE23-51B5648A3C5D}"/>
                </a:ext>
              </a:extLst>
            </p:cNvPr>
            <p:cNvSpPr txBox="1"/>
            <p:nvPr/>
          </p:nvSpPr>
          <p:spPr>
            <a:xfrm>
              <a:off x="0" y="-57150"/>
              <a:ext cx="812800" cy="869950"/>
            </a:xfrm>
            <a:prstGeom prst="rect">
              <a:avLst/>
            </a:prstGeom>
          </p:spPr>
          <p:txBody>
            <a:bodyPr lIns="33867" tIns="33867" rIns="33867" bIns="33867" rtlCol="0" anchor="ctr"/>
            <a:lstStyle/>
            <a:p>
              <a:pPr algn="ctr">
                <a:lnSpc>
                  <a:spcPts val="2799"/>
                </a:lnSpc>
              </a:pPr>
              <a:r>
                <a:rPr lang="en-US" sz="1999" dirty="0">
                  <a:solidFill>
                    <a:srgbClr val="A20E20"/>
                  </a:solidFill>
                  <a:latin typeface="Apple Braille"/>
                </a:rPr>
                <a:t>Late 2020</a:t>
              </a:r>
            </a:p>
          </p:txBody>
        </p:sp>
      </p:grpSp>
      <p:grpSp>
        <p:nvGrpSpPr>
          <p:cNvPr id="70" name="Group 14">
            <a:extLst>
              <a:ext uri="{FF2B5EF4-FFF2-40B4-BE49-F238E27FC236}">
                <a16:creationId xmlns:a16="http://schemas.microsoft.com/office/drawing/2014/main" id="{4FA2E703-242A-E0B6-D988-D9E45BAB9D9A}"/>
              </a:ext>
            </a:extLst>
          </p:cNvPr>
          <p:cNvGrpSpPr/>
          <p:nvPr/>
        </p:nvGrpSpPr>
        <p:grpSpPr>
          <a:xfrm>
            <a:off x="6411645" y="3549768"/>
            <a:ext cx="2196957" cy="715584"/>
            <a:chOff x="0" y="0"/>
            <a:chExt cx="867934" cy="282700"/>
          </a:xfrm>
        </p:grpSpPr>
        <p:sp>
          <p:nvSpPr>
            <p:cNvPr id="71" name="Freeform 15">
              <a:extLst>
                <a:ext uri="{FF2B5EF4-FFF2-40B4-BE49-F238E27FC236}">
                  <a16:creationId xmlns:a16="http://schemas.microsoft.com/office/drawing/2014/main" id="{56EE4959-5ABE-25D7-6CBD-D6EC4164B923}"/>
                </a:ext>
              </a:extLst>
            </p:cNvPr>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a:solidFill>
                <a:srgbClr val="2A2E3A"/>
              </a:solidFill>
            </a:ln>
          </p:spPr>
          <p:txBody>
            <a:bodyPr anchor="ctr"/>
            <a:lstStyle/>
            <a:p>
              <a:pPr algn="ctr"/>
              <a:r>
                <a:rPr lang="en-US" dirty="0">
                  <a:latin typeface="Apple Braille"/>
                </a:rPr>
                <a:t>Delta</a:t>
              </a:r>
            </a:p>
          </p:txBody>
        </p:sp>
        <p:sp>
          <p:nvSpPr>
            <p:cNvPr id="72" name="TextBox 16">
              <a:extLst>
                <a:ext uri="{FF2B5EF4-FFF2-40B4-BE49-F238E27FC236}">
                  <a16:creationId xmlns:a16="http://schemas.microsoft.com/office/drawing/2014/main" id="{EBB25D71-E821-DC4B-0244-6290B2DFFBC6}"/>
                </a:ext>
              </a:extLst>
            </p:cNvPr>
            <p:cNvSpPr txBox="1"/>
            <p:nvPr/>
          </p:nvSpPr>
          <p:spPr>
            <a:xfrm>
              <a:off x="0" y="-57150"/>
              <a:ext cx="812800" cy="869950"/>
            </a:xfrm>
            <a:prstGeom prst="rect">
              <a:avLst/>
            </a:prstGeom>
          </p:spPr>
          <p:txBody>
            <a:bodyPr lIns="33867" tIns="33867" rIns="33867" bIns="33867" rtlCol="0" anchor="ctr"/>
            <a:lstStyle/>
            <a:p>
              <a:pPr algn="ctr">
                <a:lnSpc>
                  <a:spcPts val="2799"/>
                </a:lnSpc>
              </a:pPr>
              <a:r>
                <a:rPr lang="en-US" sz="1999" dirty="0">
                  <a:solidFill>
                    <a:srgbClr val="A20E20"/>
                  </a:solidFill>
                  <a:latin typeface="Apple Braille"/>
                </a:rPr>
                <a:t>Summer 2021</a:t>
              </a:r>
            </a:p>
          </p:txBody>
        </p:sp>
      </p:grpSp>
      <p:grpSp>
        <p:nvGrpSpPr>
          <p:cNvPr id="73" name="Group 17">
            <a:extLst>
              <a:ext uri="{FF2B5EF4-FFF2-40B4-BE49-F238E27FC236}">
                <a16:creationId xmlns:a16="http://schemas.microsoft.com/office/drawing/2014/main" id="{359DE231-E9BC-6335-0911-BC46E64B18BB}"/>
              </a:ext>
            </a:extLst>
          </p:cNvPr>
          <p:cNvGrpSpPr/>
          <p:nvPr/>
        </p:nvGrpSpPr>
        <p:grpSpPr>
          <a:xfrm>
            <a:off x="9309243" y="3549768"/>
            <a:ext cx="2196957" cy="715584"/>
            <a:chOff x="0" y="0"/>
            <a:chExt cx="867934" cy="282700"/>
          </a:xfrm>
        </p:grpSpPr>
        <p:sp>
          <p:nvSpPr>
            <p:cNvPr id="74" name="Freeform 18">
              <a:extLst>
                <a:ext uri="{FF2B5EF4-FFF2-40B4-BE49-F238E27FC236}">
                  <a16:creationId xmlns:a16="http://schemas.microsoft.com/office/drawing/2014/main" id="{D953B7B0-0ECC-6F2F-F6F4-195CD7C53508}"/>
                </a:ext>
              </a:extLst>
            </p:cNvPr>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a:solidFill>
                <a:srgbClr val="2A2E3A"/>
              </a:solidFill>
            </a:ln>
          </p:spPr>
          <p:txBody>
            <a:bodyPr anchor="ctr"/>
            <a:lstStyle/>
            <a:p>
              <a:pPr algn="ctr"/>
              <a:r>
                <a:rPr lang="en-US" dirty="0">
                  <a:latin typeface="Apple Braille"/>
                </a:rPr>
                <a:t>Omicron</a:t>
              </a:r>
            </a:p>
          </p:txBody>
        </p:sp>
        <p:sp>
          <p:nvSpPr>
            <p:cNvPr id="75" name="TextBox 19">
              <a:extLst>
                <a:ext uri="{FF2B5EF4-FFF2-40B4-BE49-F238E27FC236}">
                  <a16:creationId xmlns:a16="http://schemas.microsoft.com/office/drawing/2014/main" id="{B906A9EF-0038-D3CC-7D54-E3F32665120D}"/>
                </a:ext>
              </a:extLst>
            </p:cNvPr>
            <p:cNvSpPr txBox="1"/>
            <p:nvPr/>
          </p:nvSpPr>
          <p:spPr>
            <a:xfrm>
              <a:off x="0" y="-57150"/>
              <a:ext cx="812800" cy="869950"/>
            </a:xfrm>
            <a:prstGeom prst="rect">
              <a:avLst/>
            </a:prstGeom>
          </p:spPr>
          <p:txBody>
            <a:bodyPr lIns="33867" tIns="33867" rIns="33867" bIns="33867" rtlCol="0" anchor="ctr"/>
            <a:lstStyle/>
            <a:p>
              <a:pPr algn="ctr">
                <a:lnSpc>
                  <a:spcPts val="2799"/>
                </a:lnSpc>
              </a:pPr>
              <a:r>
                <a:rPr lang="en-US" sz="1999" dirty="0">
                  <a:solidFill>
                    <a:srgbClr val="A20E20"/>
                  </a:solidFill>
                  <a:latin typeface="Apple Braille"/>
                </a:rPr>
                <a:t>Nov 2021</a:t>
              </a:r>
            </a:p>
          </p:txBody>
        </p:sp>
      </p:grpSp>
      <p:sp>
        <p:nvSpPr>
          <p:cNvPr id="76" name="AutoShape 20">
            <a:extLst>
              <a:ext uri="{FF2B5EF4-FFF2-40B4-BE49-F238E27FC236}">
                <a16:creationId xmlns:a16="http://schemas.microsoft.com/office/drawing/2014/main" id="{EAC002A4-89D4-12F9-C884-F2F844A7DA7D}"/>
              </a:ext>
            </a:extLst>
          </p:cNvPr>
          <p:cNvSpPr/>
          <p:nvPr/>
        </p:nvSpPr>
        <p:spPr>
          <a:xfrm>
            <a:off x="2882758" y="3904385"/>
            <a:ext cx="700641" cy="0"/>
          </a:xfrm>
          <a:prstGeom prst="line">
            <a:avLst/>
          </a:prstGeom>
          <a:ln w="9525" cap="flat">
            <a:solidFill>
              <a:srgbClr val="2A2E3A"/>
            </a:solidFill>
            <a:prstDash val="solid"/>
            <a:headEnd type="none" w="sm" len="sm"/>
            <a:tailEnd type="none" w="sm" len="sm"/>
          </a:ln>
        </p:spPr>
      </p:sp>
      <p:sp>
        <p:nvSpPr>
          <p:cNvPr id="77" name="AutoShape 21">
            <a:extLst>
              <a:ext uri="{FF2B5EF4-FFF2-40B4-BE49-F238E27FC236}">
                <a16:creationId xmlns:a16="http://schemas.microsoft.com/office/drawing/2014/main" id="{312625AD-12A1-38B5-3D99-82D2250FE5B6}"/>
              </a:ext>
            </a:extLst>
          </p:cNvPr>
          <p:cNvSpPr/>
          <p:nvPr/>
        </p:nvSpPr>
        <p:spPr>
          <a:xfrm>
            <a:off x="5780356" y="3904385"/>
            <a:ext cx="631289" cy="0"/>
          </a:xfrm>
          <a:prstGeom prst="line">
            <a:avLst/>
          </a:prstGeom>
          <a:ln w="9525" cap="flat">
            <a:solidFill>
              <a:srgbClr val="2A2E3A"/>
            </a:solidFill>
            <a:prstDash val="solid"/>
            <a:headEnd type="none" w="sm" len="sm"/>
            <a:tailEnd type="none" w="sm" len="sm"/>
          </a:ln>
        </p:spPr>
      </p:sp>
      <p:sp>
        <p:nvSpPr>
          <p:cNvPr id="78" name="AutoShape 22">
            <a:extLst>
              <a:ext uri="{FF2B5EF4-FFF2-40B4-BE49-F238E27FC236}">
                <a16:creationId xmlns:a16="http://schemas.microsoft.com/office/drawing/2014/main" id="{AC45ADDF-166A-54E5-A0F4-DF4E9DA6279E}"/>
              </a:ext>
            </a:extLst>
          </p:cNvPr>
          <p:cNvSpPr/>
          <p:nvPr/>
        </p:nvSpPr>
        <p:spPr>
          <a:xfrm>
            <a:off x="8608602" y="3904385"/>
            <a:ext cx="700641" cy="0"/>
          </a:xfrm>
          <a:prstGeom prst="line">
            <a:avLst/>
          </a:prstGeom>
          <a:ln w="9525" cap="flat">
            <a:solidFill>
              <a:srgbClr val="2A2E3A"/>
            </a:solidFill>
            <a:prstDash val="solid"/>
            <a:headEnd type="none" w="sm" len="sm"/>
            <a:tailEnd type="none" w="sm" len="sm"/>
          </a:ln>
        </p:spPr>
      </p:sp>
      <p:sp>
        <p:nvSpPr>
          <p:cNvPr id="79" name="TextBox 23">
            <a:extLst>
              <a:ext uri="{FF2B5EF4-FFF2-40B4-BE49-F238E27FC236}">
                <a16:creationId xmlns:a16="http://schemas.microsoft.com/office/drawing/2014/main" id="{CBDC9929-A65E-7C33-1813-0CE3ECF44930}"/>
              </a:ext>
            </a:extLst>
          </p:cNvPr>
          <p:cNvSpPr txBox="1"/>
          <p:nvPr/>
        </p:nvSpPr>
        <p:spPr>
          <a:xfrm>
            <a:off x="588362" y="4751600"/>
            <a:ext cx="2390775" cy="822533"/>
          </a:xfrm>
          <a:prstGeom prst="rect">
            <a:avLst/>
          </a:prstGeom>
        </p:spPr>
        <p:txBody>
          <a:bodyPr wrap="square" lIns="0" tIns="0" rIns="0" bIns="0" rtlCol="0" anchor="t">
            <a:spAutoFit/>
          </a:bodyPr>
          <a:lstStyle/>
          <a:p>
            <a:pPr algn="ctr">
              <a:lnSpc>
                <a:spcPts val="2239"/>
              </a:lnSpc>
            </a:pPr>
            <a:r>
              <a:rPr lang="en-US" sz="1600" dirty="0">
                <a:solidFill>
                  <a:srgbClr val="2A2E3A"/>
                </a:solidFill>
                <a:latin typeface="Apple Braille"/>
              </a:rPr>
              <a:t>First discovery &amp; Outbreak, WHO declared global pandemic</a:t>
            </a:r>
          </a:p>
        </p:txBody>
      </p:sp>
      <p:sp>
        <p:nvSpPr>
          <p:cNvPr id="80" name="TextBox 24">
            <a:extLst>
              <a:ext uri="{FF2B5EF4-FFF2-40B4-BE49-F238E27FC236}">
                <a16:creationId xmlns:a16="http://schemas.microsoft.com/office/drawing/2014/main" id="{B7791A27-C4F8-CF86-1492-FAAFA3549008}"/>
              </a:ext>
            </a:extLst>
          </p:cNvPr>
          <p:cNvSpPr txBox="1"/>
          <p:nvPr/>
        </p:nvSpPr>
        <p:spPr>
          <a:xfrm>
            <a:off x="3614449" y="4750140"/>
            <a:ext cx="2196957" cy="547842"/>
          </a:xfrm>
          <a:prstGeom prst="rect">
            <a:avLst/>
          </a:prstGeom>
        </p:spPr>
        <p:txBody>
          <a:bodyPr lIns="0" tIns="0" rIns="0" bIns="0" rtlCol="0" anchor="t">
            <a:spAutoFit/>
          </a:bodyPr>
          <a:lstStyle/>
          <a:p>
            <a:pPr algn="ctr">
              <a:lnSpc>
                <a:spcPts val="2239"/>
              </a:lnSpc>
            </a:pPr>
            <a:r>
              <a:rPr lang="en-US" sz="1600" dirty="0">
                <a:solidFill>
                  <a:srgbClr val="2A2E3A"/>
                </a:solidFill>
                <a:latin typeface="Apple Braille"/>
              </a:rPr>
              <a:t>First appear in Great Britain and South Africa</a:t>
            </a:r>
          </a:p>
        </p:txBody>
      </p:sp>
      <p:sp>
        <p:nvSpPr>
          <p:cNvPr id="81" name="TextBox 25">
            <a:extLst>
              <a:ext uri="{FF2B5EF4-FFF2-40B4-BE49-F238E27FC236}">
                <a16:creationId xmlns:a16="http://schemas.microsoft.com/office/drawing/2014/main" id="{D4B837AE-E539-3DF6-4C93-A316DCDBBABE}"/>
              </a:ext>
            </a:extLst>
          </p:cNvPr>
          <p:cNvSpPr txBox="1"/>
          <p:nvPr/>
        </p:nvSpPr>
        <p:spPr>
          <a:xfrm>
            <a:off x="6438133" y="4740119"/>
            <a:ext cx="2196957" cy="547842"/>
          </a:xfrm>
          <a:prstGeom prst="rect">
            <a:avLst/>
          </a:prstGeom>
        </p:spPr>
        <p:txBody>
          <a:bodyPr lIns="0" tIns="0" rIns="0" bIns="0" rtlCol="0" anchor="t">
            <a:spAutoFit/>
          </a:bodyPr>
          <a:lstStyle/>
          <a:p>
            <a:pPr algn="ctr">
              <a:lnSpc>
                <a:spcPts val="2239"/>
              </a:lnSpc>
            </a:pPr>
            <a:r>
              <a:rPr lang="en-US" sz="1600" dirty="0">
                <a:solidFill>
                  <a:srgbClr val="2A2E3A"/>
                </a:solidFill>
                <a:latin typeface="Apple Braille"/>
              </a:rPr>
              <a:t>First identified in Late 2020 in Great Britain</a:t>
            </a:r>
          </a:p>
        </p:txBody>
      </p:sp>
      <p:sp>
        <p:nvSpPr>
          <p:cNvPr id="82" name="TextBox 26">
            <a:extLst>
              <a:ext uri="{FF2B5EF4-FFF2-40B4-BE49-F238E27FC236}">
                <a16:creationId xmlns:a16="http://schemas.microsoft.com/office/drawing/2014/main" id="{538C0042-6451-F6AA-A80A-150DA7F4CE3D}"/>
              </a:ext>
            </a:extLst>
          </p:cNvPr>
          <p:cNvSpPr txBox="1"/>
          <p:nvPr/>
        </p:nvSpPr>
        <p:spPr>
          <a:xfrm>
            <a:off x="9309242" y="4741579"/>
            <a:ext cx="2239819" cy="822533"/>
          </a:xfrm>
          <a:prstGeom prst="rect">
            <a:avLst/>
          </a:prstGeom>
        </p:spPr>
        <p:txBody>
          <a:bodyPr wrap="square" lIns="0" tIns="0" rIns="0" bIns="0" rtlCol="0" anchor="t">
            <a:spAutoFit/>
          </a:bodyPr>
          <a:lstStyle/>
          <a:p>
            <a:pPr algn="ctr">
              <a:lnSpc>
                <a:spcPts val="2239"/>
              </a:lnSpc>
            </a:pPr>
            <a:r>
              <a:rPr lang="en-US" sz="1600" dirty="0">
                <a:solidFill>
                  <a:srgbClr val="2A2E3A"/>
                </a:solidFill>
                <a:latin typeface="Apple Braille"/>
              </a:rPr>
              <a:t>First identified in Botswana and South Africa.</a:t>
            </a:r>
          </a:p>
        </p:txBody>
      </p:sp>
      <p:sp>
        <p:nvSpPr>
          <p:cNvPr id="83" name="TextBox 82">
            <a:extLst>
              <a:ext uri="{FF2B5EF4-FFF2-40B4-BE49-F238E27FC236}">
                <a16:creationId xmlns:a16="http://schemas.microsoft.com/office/drawing/2014/main" id="{F56B6D4B-10BE-6C87-C558-E917A048B05D}"/>
              </a:ext>
            </a:extLst>
          </p:cNvPr>
          <p:cNvSpPr txBox="1"/>
          <p:nvPr/>
        </p:nvSpPr>
        <p:spPr>
          <a:xfrm>
            <a:off x="525764" y="1873296"/>
            <a:ext cx="10086975" cy="1015663"/>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rgbClr val="000000"/>
                </a:solidFill>
                <a:effectLst/>
                <a:latin typeface="Apple Braille"/>
              </a:rPr>
              <a:t>SARS-CoV-2</a:t>
            </a:r>
          </a:p>
          <a:p>
            <a:pPr marL="285750" indent="-285750">
              <a:buFont typeface="Arial" panose="020B0604020202020204" pitchFamily="34" charset="0"/>
              <a:buChar char="•"/>
            </a:pPr>
            <a:r>
              <a:rPr lang="en-US" sz="2000" dirty="0">
                <a:solidFill>
                  <a:srgbClr val="000000"/>
                </a:solidFill>
                <a:latin typeface="Apple Braille"/>
              </a:rPr>
              <a:t>Respiratory droplets, spread when breaths, talk, or sneeze</a:t>
            </a:r>
          </a:p>
          <a:p>
            <a:pPr marL="285750" indent="-285750">
              <a:buFont typeface="Arial" panose="020B0604020202020204" pitchFamily="34" charset="0"/>
              <a:buChar char="•"/>
            </a:pPr>
            <a:r>
              <a:rPr lang="en-US" sz="2000" dirty="0">
                <a:solidFill>
                  <a:srgbClr val="000000"/>
                </a:solidFill>
                <a:latin typeface="Apple Braille"/>
              </a:rPr>
              <a:t>Several variants </a:t>
            </a:r>
            <a:endParaRPr lang="en-US" sz="2000" b="1" dirty="0">
              <a:latin typeface="Apple Braille"/>
            </a:endParaRPr>
          </a:p>
        </p:txBody>
      </p:sp>
    </p:spTree>
    <p:extLst>
      <p:ext uri="{BB962C8B-B14F-4D97-AF65-F5344CB8AC3E}">
        <p14:creationId xmlns:p14="http://schemas.microsoft.com/office/powerpoint/2010/main" val="1852638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717629" y="161073"/>
            <a:ext cx="9618563" cy="430887"/>
          </a:xfrm>
          <a:prstGeom prst="rect">
            <a:avLst/>
          </a:prstGeom>
        </p:spPr>
        <p:txBody>
          <a:bodyPr wrap="square" lIns="0" tIns="0" rIns="0" bIns="0" rtlCol="0" anchor="t">
            <a:spAutoFit/>
          </a:bodyPr>
          <a:lstStyle/>
          <a:p>
            <a:r>
              <a:rPr lang="en-US" sz="2800" b="1" dirty="0">
                <a:solidFill>
                  <a:schemeClr val="tx1">
                    <a:lumMod val="95000"/>
                    <a:lumOff val="5000"/>
                  </a:schemeClr>
                </a:solidFill>
                <a:latin typeface="Apple Braille"/>
              </a:rPr>
              <a:t>Promote reinsurance in certain areas like </a:t>
            </a:r>
            <a:r>
              <a:rPr lang="en-US" sz="2800" b="1" dirty="0">
                <a:solidFill>
                  <a:srgbClr val="A20E20"/>
                </a:solidFill>
                <a:latin typeface="Apple Braille"/>
              </a:rPr>
              <a:t>Seattle and Florida</a:t>
            </a:r>
          </a:p>
        </p:txBody>
      </p:sp>
      <p:sp>
        <p:nvSpPr>
          <p:cNvPr id="3" name="Rectangle 1">
            <a:extLst>
              <a:ext uri="{FF2B5EF4-FFF2-40B4-BE49-F238E27FC236}">
                <a16:creationId xmlns:a16="http://schemas.microsoft.com/office/drawing/2014/main" id="{9BDF1EF4-8264-B6F3-F588-A0C79EEB882B}"/>
              </a:ext>
            </a:extLst>
          </p:cNvPr>
          <p:cNvSpPr>
            <a:spLocks noChangeArrowheads="1"/>
          </p:cNvSpPr>
          <p:nvPr/>
        </p:nvSpPr>
        <p:spPr bwMode="auto">
          <a:xfrm>
            <a:off x="2311166" y="22501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Group 23">
            <a:extLst>
              <a:ext uri="{FF2B5EF4-FFF2-40B4-BE49-F238E27FC236}">
                <a16:creationId xmlns:a16="http://schemas.microsoft.com/office/drawing/2014/main" id="{7F1F7DDC-0FDB-64AD-B8AE-8F4CCD9DB7E1}"/>
              </a:ext>
            </a:extLst>
          </p:cNvPr>
          <p:cNvGrpSpPr/>
          <p:nvPr/>
        </p:nvGrpSpPr>
        <p:grpSpPr>
          <a:xfrm>
            <a:off x="65963" y="189859"/>
            <a:ext cx="467701" cy="444790"/>
            <a:chOff x="0" y="0"/>
            <a:chExt cx="812800" cy="711200"/>
          </a:xfrm>
        </p:grpSpPr>
        <p:sp>
          <p:nvSpPr>
            <p:cNvPr id="8" name="Freeform 24">
              <a:extLst>
                <a:ext uri="{FF2B5EF4-FFF2-40B4-BE49-F238E27FC236}">
                  <a16:creationId xmlns:a16="http://schemas.microsoft.com/office/drawing/2014/main" id="{7C74A731-95A5-1F03-5E02-DB137C6CA2EE}"/>
                </a:ext>
              </a:extLst>
            </p:cNvPr>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4</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sp>
        <p:nvSpPr>
          <p:cNvPr id="14" name="TextBox 13">
            <a:extLst>
              <a:ext uri="{FF2B5EF4-FFF2-40B4-BE49-F238E27FC236}">
                <a16:creationId xmlns:a16="http://schemas.microsoft.com/office/drawing/2014/main" id="{540F58FF-8724-0B4F-9BB4-887F57C80063}"/>
              </a:ext>
            </a:extLst>
          </p:cNvPr>
          <p:cNvSpPr txBox="1"/>
          <p:nvPr/>
        </p:nvSpPr>
        <p:spPr>
          <a:xfrm>
            <a:off x="8134984" y="4279990"/>
            <a:ext cx="2021801" cy="369332"/>
          </a:xfrm>
          <a:prstGeom prst="rect">
            <a:avLst/>
          </a:prstGeom>
          <a:noFill/>
        </p:spPr>
        <p:txBody>
          <a:bodyPr wrap="square" rtlCol="0">
            <a:spAutoFit/>
          </a:bodyPr>
          <a:lstStyle/>
          <a:p>
            <a:r>
              <a:rPr lang="en-US" b="1" dirty="0"/>
              <a:t>Last 6 Month</a:t>
            </a:r>
          </a:p>
        </p:txBody>
      </p:sp>
      <p:pic>
        <p:nvPicPr>
          <p:cNvPr id="17" name="Picture 16">
            <a:extLst>
              <a:ext uri="{FF2B5EF4-FFF2-40B4-BE49-F238E27FC236}">
                <a16:creationId xmlns:a16="http://schemas.microsoft.com/office/drawing/2014/main" id="{7868CA6D-3AA6-D3AE-135C-28829E792E33}"/>
              </a:ext>
            </a:extLst>
          </p:cNvPr>
          <p:cNvPicPr>
            <a:picLocks noChangeAspect="1"/>
          </p:cNvPicPr>
          <p:nvPr/>
        </p:nvPicPr>
        <p:blipFill rotWithShape="1">
          <a:blip r:embed="rId4"/>
          <a:srcRect l="1853" t="2899" r="1495" b="1645"/>
          <a:stretch/>
        </p:blipFill>
        <p:spPr>
          <a:xfrm>
            <a:off x="6221392" y="1158746"/>
            <a:ext cx="5993080" cy="2991943"/>
          </a:xfrm>
          <a:prstGeom prst="rect">
            <a:avLst/>
          </a:prstGeom>
        </p:spPr>
      </p:pic>
      <p:pic>
        <p:nvPicPr>
          <p:cNvPr id="22" name="Picture 21">
            <a:extLst>
              <a:ext uri="{FF2B5EF4-FFF2-40B4-BE49-F238E27FC236}">
                <a16:creationId xmlns:a16="http://schemas.microsoft.com/office/drawing/2014/main" id="{303CFA24-7A5A-CE8F-E30B-A5E6EC2A8909}"/>
              </a:ext>
            </a:extLst>
          </p:cNvPr>
          <p:cNvPicPr>
            <a:picLocks noChangeAspect="1"/>
          </p:cNvPicPr>
          <p:nvPr/>
        </p:nvPicPr>
        <p:blipFill rotWithShape="1">
          <a:blip r:embed="rId5"/>
          <a:srcRect l="1323" t="341" r="520" b="-1498"/>
          <a:stretch/>
        </p:blipFill>
        <p:spPr>
          <a:xfrm>
            <a:off x="65963" y="1158747"/>
            <a:ext cx="5916093" cy="2991942"/>
          </a:xfrm>
          <a:prstGeom prst="rect">
            <a:avLst/>
          </a:prstGeom>
        </p:spPr>
      </p:pic>
      <p:sp>
        <p:nvSpPr>
          <p:cNvPr id="13" name="Google Shape;1318;p91">
            <a:extLst>
              <a:ext uri="{FF2B5EF4-FFF2-40B4-BE49-F238E27FC236}">
                <a16:creationId xmlns:a16="http://schemas.microsoft.com/office/drawing/2014/main" id="{ACA52A0A-A334-E625-A0EE-9CC71A803F52}"/>
              </a:ext>
            </a:extLst>
          </p:cNvPr>
          <p:cNvSpPr/>
          <p:nvPr/>
        </p:nvSpPr>
        <p:spPr>
          <a:xfrm>
            <a:off x="5351803" y="2707311"/>
            <a:ext cx="869589" cy="457199"/>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TextBox 22">
            <a:extLst>
              <a:ext uri="{FF2B5EF4-FFF2-40B4-BE49-F238E27FC236}">
                <a16:creationId xmlns:a16="http://schemas.microsoft.com/office/drawing/2014/main" id="{66AE9D31-FF43-F3F9-976B-28D504C42255}"/>
              </a:ext>
            </a:extLst>
          </p:cNvPr>
          <p:cNvSpPr txBox="1"/>
          <p:nvPr/>
        </p:nvSpPr>
        <p:spPr>
          <a:xfrm>
            <a:off x="6555040" y="4855209"/>
            <a:ext cx="5046562" cy="923330"/>
          </a:xfrm>
          <a:prstGeom prst="rect">
            <a:avLst/>
          </a:prstGeom>
          <a:noFill/>
        </p:spPr>
        <p:txBody>
          <a:bodyPr wrap="square" rtlCol="0">
            <a:spAutoFit/>
          </a:bodyPr>
          <a:lstStyle/>
          <a:p>
            <a:pPr algn="ctr"/>
            <a:r>
              <a:rPr lang="en-US" dirty="0"/>
              <a:t>Florida has increasing percent of death in the last 6 month which may be due to a higher percentage of people over 65</a:t>
            </a:r>
          </a:p>
        </p:txBody>
      </p:sp>
      <p:sp>
        <p:nvSpPr>
          <p:cNvPr id="24" name="TextBox 23">
            <a:extLst>
              <a:ext uri="{FF2B5EF4-FFF2-40B4-BE49-F238E27FC236}">
                <a16:creationId xmlns:a16="http://schemas.microsoft.com/office/drawing/2014/main" id="{4A1EBC33-B7A4-130D-084A-37031F748208}"/>
              </a:ext>
            </a:extLst>
          </p:cNvPr>
          <p:cNvSpPr txBox="1"/>
          <p:nvPr/>
        </p:nvSpPr>
        <p:spPr>
          <a:xfrm>
            <a:off x="369261" y="4918887"/>
            <a:ext cx="4658778" cy="646331"/>
          </a:xfrm>
          <a:prstGeom prst="rect">
            <a:avLst/>
          </a:prstGeom>
          <a:noFill/>
        </p:spPr>
        <p:txBody>
          <a:bodyPr wrap="square" rtlCol="0">
            <a:spAutoFit/>
          </a:bodyPr>
          <a:lstStyle/>
          <a:p>
            <a:pPr algn="ctr"/>
            <a:r>
              <a:rPr lang="en-US" dirty="0"/>
              <a:t>New York area and California have a high percentage of death contributed before. </a:t>
            </a:r>
          </a:p>
        </p:txBody>
      </p:sp>
      <p:sp>
        <p:nvSpPr>
          <p:cNvPr id="25" name="TextBox 24">
            <a:extLst>
              <a:ext uri="{FF2B5EF4-FFF2-40B4-BE49-F238E27FC236}">
                <a16:creationId xmlns:a16="http://schemas.microsoft.com/office/drawing/2014/main" id="{EE870859-A013-4E15-E559-37D304BCCD26}"/>
              </a:ext>
            </a:extLst>
          </p:cNvPr>
          <p:cNvSpPr txBox="1"/>
          <p:nvPr/>
        </p:nvSpPr>
        <p:spPr>
          <a:xfrm>
            <a:off x="1516283" y="4310780"/>
            <a:ext cx="2621666" cy="369332"/>
          </a:xfrm>
          <a:prstGeom prst="rect">
            <a:avLst/>
          </a:prstGeom>
          <a:noFill/>
        </p:spPr>
        <p:txBody>
          <a:bodyPr wrap="square" rtlCol="0">
            <a:spAutoFit/>
          </a:bodyPr>
          <a:lstStyle/>
          <a:p>
            <a:r>
              <a:rPr lang="en-US" b="1" dirty="0"/>
              <a:t>Before June 2022</a:t>
            </a:r>
          </a:p>
        </p:txBody>
      </p:sp>
      <p:pic>
        <p:nvPicPr>
          <p:cNvPr id="33" name="Picture 32">
            <a:extLst>
              <a:ext uri="{FF2B5EF4-FFF2-40B4-BE49-F238E27FC236}">
                <a16:creationId xmlns:a16="http://schemas.microsoft.com/office/drawing/2014/main" id="{FCB1F829-FC7E-0474-654B-75381BC144DD}"/>
              </a:ext>
            </a:extLst>
          </p:cNvPr>
          <p:cNvPicPr>
            <a:picLocks noChangeAspect="1"/>
          </p:cNvPicPr>
          <p:nvPr/>
        </p:nvPicPr>
        <p:blipFill>
          <a:blip r:embed="rId6"/>
          <a:stretch>
            <a:fillRect/>
          </a:stretch>
        </p:blipFill>
        <p:spPr>
          <a:xfrm>
            <a:off x="8657707" y="5760511"/>
            <a:ext cx="793022" cy="692985"/>
          </a:xfrm>
          <a:prstGeom prst="rect">
            <a:avLst/>
          </a:prstGeom>
        </p:spPr>
      </p:pic>
      <p:pic>
        <p:nvPicPr>
          <p:cNvPr id="35" name="Picture 34">
            <a:extLst>
              <a:ext uri="{FF2B5EF4-FFF2-40B4-BE49-F238E27FC236}">
                <a16:creationId xmlns:a16="http://schemas.microsoft.com/office/drawing/2014/main" id="{64A0DE11-D630-FDDF-A590-692A5A746B73}"/>
              </a:ext>
            </a:extLst>
          </p:cNvPr>
          <p:cNvPicPr>
            <a:picLocks noChangeAspect="1"/>
          </p:cNvPicPr>
          <p:nvPr/>
        </p:nvPicPr>
        <p:blipFill>
          <a:blip r:embed="rId7"/>
          <a:stretch>
            <a:fillRect/>
          </a:stretch>
        </p:blipFill>
        <p:spPr>
          <a:xfrm>
            <a:off x="1406196" y="5619484"/>
            <a:ext cx="1012835" cy="630678"/>
          </a:xfrm>
          <a:prstGeom prst="rect">
            <a:avLst/>
          </a:prstGeom>
        </p:spPr>
      </p:pic>
      <p:pic>
        <p:nvPicPr>
          <p:cNvPr id="37" name="Picture 36">
            <a:extLst>
              <a:ext uri="{FF2B5EF4-FFF2-40B4-BE49-F238E27FC236}">
                <a16:creationId xmlns:a16="http://schemas.microsoft.com/office/drawing/2014/main" id="{21C6510D-5AE3-0819-9E99-04A965741424}"/>
              </a:ext>
            </a:extLst>
          </p:cNvPr>
          <p:cNvPicPr>
            <a:picLocks noChangeAspect="1"/>
          </p:cNvPicPr>
          <p:nvPr/>
        </p:nvPicPr>
        <p:blipFill>
          <a:blip r:embed="rId8"/>
          <a:stretch>
            <a:fillRect/>
          </a:stretch>
        </p:blipFill>
        <p:spPr>
          <a:xfrm>
            <a:off x="2642620" y="5619484"/>
            <a:ext cx="724100" cy="655449"/>
          </a:xfrm>
          <a:prstGeom prst="rect">
            <a:avLst/>
          </a:prstGeom>
        </p:spPr>
      </p:pic>
      <p:grpSp>
        <p:nvGrpSpPr>
          <p:cNvPr id="38" name="Google Shape;4971;p94">
            <a:extLst>
              <a:ext uri="{FF2B5EF4-FFF2-40B4-BE49-F238E27FC236}">
                <a16:creationId xmlns:a16="http://schemas.microsoft.com/office/drawing/2014/main" id="{EA97D677-3C59-472C-A3CD-7CB7D688C9A8}"/>
              </a:ext>
            </a:extLst>
          </p:cNvPr>
          <p:cNvGrpSpPr/>
          <p:nvPr/>
        </p:nvGrpSpPr>
        <p:grpSpPr>
          <a:xfrm>
            <a:off x="6165181" y="4918634"/>
            <a:ext cx="348568" cy="352036"/>
            <a:chOff x="-64764500" y="2280550"/>
            <a:chExt cx="316650" cy="319800"/>
          </a:xfrm>
        </p:grpSpPr>
        <p:sp>
          <p:nvSpPr>
            <p:cNvPr id="39" name="Google Shape;4972;p94">
              <a:extLst>
                <a:ext uri="{FF2B5EF4-FFF2-40B4-BE49-F238E27FC236}">
                  <a16:creationId xmlns:a16="http://schemas.microsoft.com/office/drawing/2014/main" id="{DDE297D6-9AE2-11B3-17D1-F07C59FD6416}"/>
                </a:ext>
              </a:extLst>
            </p:cNvPr>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73;p94">
              <a:extLst>
                <a:ext uri="{FF2B5EF4-FFF2-40B4-BE49-F238E27FC236}">
                  <a16:creationId xmlns:a16="http://schemas.microsoft.com/office/drawing/2014/main" id="{BFC77356-041E-1F89-1B4B-B2E8C75AFB8A}"/>
                </a:ext>
              </a:extLst>
            </p:cNvPr>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5107;p94">
            <a:extLst>
              <a:ext uri="{FF2B5EF4-FFF2-40B4-BE49-F238E27FC236}">
                <a16:creationId xmlns:a16="http://schemas.microsoft.com/office/drawing/2014/main" id="{FFBCE1F3-8A5B-C17C-8337-646EB0F30387}"/>
              </a:ext>
            </a:extLst>
          </p:cNvPr>
          <p:cNvGrpSpPr/>
          <p:nvPr/>
        </p:nvGrpSpPr>
        <p:grpSpPr>
          <a:xfrm>
            <a:off x="194550" y="4964918"/>
            <a:ext cx="349421" cy="332414"/>
            <a:chOff x="-59889100" y="1945025"/>
            <a:chExt cx="317425" cy="301975"/>
          </a:xfrm>
        </p:grpSpPr>
        <p:sp>
          <p:nvSpPr>
            <p:cNvPr id="42" name="Google Shape;5108;p94">
              <a:extLst>
                <a:ext uri="{FF2B5EF4-FFF2-40B4-BE49-F238E27FC236}">
                  <a16:creationId xmlns:a16="http://schemas.microsoft.com/office/drawing/2014/main" id="{8BC832D8-CA1F-73AD-3C4F-A19B65E68937}"/>
                </a:ext>
              </a:extLst>
            </p:cNvPr>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09;p94">
              <a:extLst>
                <a:ext uri="{FF2B5EF4-FFF2-40B4-BE49-F238E27FC236}">
                  <a16:creationId xmlns:a16="http://schemas.microsoft.com/office/drawing/2014/main" id="{9A46734D-DDB9-F8E7-0BCD-4C24DC6F94BC}"/>
                </a:ext>
              </a:extLst>
            </p:cNvPr>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10;p94">
              <a:extLst>
                <a:ext uri="{FF2B5EF4-FFF2-40B4-BE49-F238E27FC236}">
                  <a16:creationId xmlns:a16="http://schemas.microsoft.com/office/drawing/2014/main" id="{44E4CAB6-1669-3209-AAAA-F04FBB425A22}"/>
                </a:ext>
              </a:extLst>
            </p:cNvPr>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11;p94">
              <a:extLst>
                <a:ext uri="{FF2B5EF4-FFF2-40B4-BE49-F238E27FC236}">
                  <a16:creationId xmlns:a16="http://schemas.microsoft.com/office/drawing/2014/main" id="{C12BD7DA-4A0A-7A0F-BCEB-FC02AF38686B}"/>
                </a:ext>
              </a:extLst>
            </p:cNvPr>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8105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717629" y="161073"/>
            <a:ext cx="9618563" cy="430887"/>
          </a:xfrm>
          <a:prstGeom prst="rect">
            <a:avLst/>
          </a:prstGeom>
        </p:spPr>
        <p:txBody>
          <a:bodyPr wrap="square" lIns="0" tIns="0" rIns="0" bIns="0" rtlCol="0" anchor="t">
            <a:spAutoFit/>
          </a:bodyPr>
          <a:lstStyle/>
          <a:p>
            <a:r>
              <a:rPr lang="en-US" altLang="zh-CN" sz="2800" b="1" dirty="0">
                <a:solidFill>
                  <a:srgbClr val="2A2E3A"/>
                </a:solidFill>
                <a:latin typeface="Apple Braille"/>
              </a:rPr>
              <a:t>Focus on the group of people who is </a:t>
            </a:r>
            <a:r>
              <a:rPr lang="en-US" altLang="zh-CN" sz="2800" b="1" dirty="0">
                <a:solidFill>
                  <a:srgbClr val="C00000"/>
                </a:solidFill>
                <a:latin typeface="Apple Braille"/>
              </a:rPr>
              <a:t>male/75+/FL or CA</a:t>
            </a:r>
            <a:r>
              <a:rPr lang="en-US" altLang="zh-CN" sz="2800" b="1" dirty="0">
                <a:solidFill>
                  <a:srgbClr val="2A2E3A"/>
                </a:solidFill>
                <a:latin typeface="Apple Braille"/>
              </a:rPr>
              <a:t> </a:t>
            </a:r>
            <a:endParaRPr lang="en-US" sz="2800" b="1" dirty="0">
              <a:solidFill>
                <a:srgbClr val="A20E20"/>
              </a:solidFill>
              <a:latin typeface="Apple Braille"/>
            </a:endParaRPr>
          </a:p>
        </p:txBody>
      </p:sp>
      <p:sp>
        <p:nvSpPr>
          <p:cNvPr id="3" name="Rectangle 1">
            <a:extLst>
              <a:ext uri="{FF2B5EF4-FFF2-40B4-BE49-F238E27FC236}">
                <a16:creationId xmlns:a16="http://schemas.microsoft.com/office/drawing/2014/main" id="{9BDF1EF4-8264-B6F3-F588-A0C79EEB882B}"/>
              </a:ext>
            </a:extLst>
          </p:cNvPr>
          <p:cNvSpPr>
            <a:spLocks noChangeArrowheads="1"/>
          </p:cNvSpPr>
          <p:nvPr/>
        </p:nvSpPr>
        <p:spPr bwMode="auto">
          <a:xfrm>
            <a:off x="2311166" y="22501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Group 23">
            <a:extLst>
              <a:ext uri="{FF2B5EF4-FFF2-40B4-BE49-F238E27FC236}">
                <a16:creationId xmlns:a16="http://schemas.microsoft.com/office/drawing/2014/main" id="{7F1F7DDC-0FDB-64AD-B8AE-8F4CCD9DB7E1}"/>
              </a:ext>
            </a:extLst>
          </p:cNvPr>
          <p:cNvGrpSpPr/>
          <p:nvPr/>
        </p:nvGrpSpPr>
        <p:grpSpPr>
          <a:xfrm>
            <a:off x="65963" y="189859"/>
            <a:ext cx="467701" cy="444790"/>
            <a:chOff x="0" y="0"/>
            <a:chExt cx="812800" cy="711200"/>
          </a:xfrm>
        </p:grpSpPr>
        <p:sp>
          <p:nvSpPr>
            <p:cNvPr id="8" name="Freeform 24">
              <a:extLst>
                <a:ext uri="{FF2B5EF4-FFF2-40B4-BE49-F238E27FC236}">
                  <a16:creationId xmlns:a16="http://schemas.microsoft.com/office/drawing/2014/main" id="{7C74A731-95A5-1F03-5E02-DB137C6CA2EE}"/>
                </a:ext>
              </a:extLst>
            </p:cNvPr>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5</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pic>
        <p:nvPicPr>
          <p:cNvPr id="4" name="图片 3" descr="图表, 折线图&#10;&#10;描述已自动生成">
            <a:extLst>
              <a:ext uri="{FF2B5EF4-FFF2-40B4-BE49-F238E27FC236}">
                <a16:creationId xmlns:a16="http://schemas.microsoft.com/office/drawing/2014/main" id="{91B8433C-8BDE-B7BB-6C87-C4215DF6F435}"/>
              </a:ext>
            </a:extLst>
          </p:cNvPr>
          <p:cNvPicPr>
            <a:picLocks noChangeAspect="1"/>
          </p:cNvPicPr>
          <p:nvPr/>
        </p:nvPicPr>
        <p:blipFill>
          <a:blip r:embed="rId4"/>
          <a:stretch>
            <a:fillRect/>
          </a:stretch>
        </p:blipFill>
        <p:spPr>
          <a:xfrm>
            <a:off x="0" y="1406103"/>
            <a:ext cx="3950263" cy="2219626"/>
          </a:xfrm>
          <a:prstGeom prst="rect">
            <a:avLst/>
          </a:prstGeom>
        </p:spPr>
      </p:pic>
      <p:pic>
        <p:nvPicPr>
          <p:cNvPr id="12" name="图片 11" descr="图表, 直方图&#10;&#10;描述已自动生成">
            <a:extLst>
              <a:ext uri="{FF2B5EF4-FFF2-40B4-BE49-F238E27FC236}">
                <a16:creationId xmlns:a16="http://schemas.microsoft.com/office/drawing/2014/main" id="{0130DB60-0ECD-710E-BF10-CD0A616C4DBF}"/>
              </a:ext>
            </a:extLst>
          </p:cNvPr>
          <p:cNvPicPr>
            <a:picLocks noChangeAspect="1"/>
          </p:cNvPicPr>
          <p:nvPr/>
        </p:nvPicPr>
        <p:blipFill>
          <a:blip r:embed="rId5"/>
          <a:stretch>
            <a:fillRect/>
          </a:stretch>
        </p:blipFill>
        <p:spPr>
          <a:xfrm>
            <a:off x="3995290" y="1356968"/>
            <a:ext cx="4228592" cy="2378256"/>
          </a:xfrm>
          <a:prstGeom prst="rect">
            <a:avLst/>
          </a:prstGeom>
        </p:spPr>
      </p:pic>
      <p:pic>
        <p:nvPicPr>
          <p:cNvPr id="15" name="Picture 16">
            <a:extLst>
              <a:ext uri="{FF2B5EF4-FFF2-40B4-BE49-F238E27FC236}">
                <a16:creationId xmlns:a16="http://schemas.microsoft.com/office/drawing/2014/main" id="{E6794243-26E5-6A91-601F-77899F879A6A}"/>
              </a:ext>
            </a:extLst>
          </p:cNvPr>
          <p:cNvPicPr>
            <a:picLocks noChangeAspect="1"/>
          </p:cNvPicPr>
          <p:nvPr/>
        </p:nvPicPr>
        <p:blipFill rotWithShape="1">
          <a:blip r:embed="rId6"/>
          <a:srcRect l="1853" t="2899" r="1495" b="1645"/>
          <a:stretch/>
        </p:blipFill>
        <p:spPr>
          <a:xfrm>
            <a:off x="8374951" y="1550333"/>
            <a:ext cx="3817049" cy="1905596"/>
          </a:xfrm>
          <a:prstGeom prst="rect">
            <a:avLst/>
          </a:prstGeom>
        </p:spPr>
      </p:pic>
      <p:grpSp>
        <p:nvGrpSpPr>
          <p:cNvPr id="20" name="Google Shape;7418;p99">
            <a:extLst>
              <a:ext uri="{FF2B5EF4-FFF2-40B4-BE49-F238E27FC236}">
                <a16:creationId xmlns:a16="http://schemas.microsoft.com/office/drawing/2014/main" id="{061C30F2-BB10-DAFA-9745-90D6903AA5CD}"/>
              </a:ext>
            </a:extLst>
          </p:cNvPr>
          <p:cNvGrpSpPr/>
          <p:nvPr/>
        </p:nvGrpSpPr>
        <p:grpSpPr>
          <a:xfrm>
            <a:off x="1585819" y="4138658"/>
            <a:ext cx="327791" cy="334915"/>
            <a:chOff x="-24353875" y="3147725"/>
            <a:chExt cx="289875" cy="296175"/>
          </a:xfrm>
        </p:grpSpPr>
        <p:sp>
          <p:nvSpPr>
            <p:cNvPr id="26" name="Google Shape;7419;p99">
              <a:extLst>
                <a:ext uri="{FF2B5EF4-FFF2-40B4-BE49-F238E27FC236}">
                  <a16:creationId xmlns:a16="http://schemas.microsoft.com/office/drawing/2014/main" id="{FAD3ECB6-AD2F-CA25-CE45-E5E402BEFCAF}"/>
                </a:ext>
              </a:extLst>
            </p:cNvPr>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7420;p99">
              <a:extLst>
                <a:ext uri="{FF2B5EF4-FFF2-40B4-BE49-F238E27FC236}">
                  <a16:creationId xmlns:a16="http://schemas.microsoft.com/office/drawing/2014/main" id="{FD8AC9A4-6FD1-FE34-7264-F13B1B85E56B}"/>
                </a:ext>
              </a:extLst>
            </p:cNvPr>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 name="TextBox 16">
            <a:extLst>
              <a:ext uri="{FF2B5EF4-FFF2-40B4-BE49-F238E27FC236}">
                <a16:creationId xmlns:a16="http://schemas.microsoft.com/office/drawing/2014/main" id="{51C4CD6E-EC39-4E5F-5B26-A3818B068377}"/>
              </a:ext>
            </a:extLst>
          </p:cNvPr>
          <p:cNvSpPr txBox="1"/>
          <p:nvPr/>
        </p:nvSpPr>
        <p:spPr>
          <a:xfrm>
            <a:off x="142971" y="4771708"/>
            <a:ext cx="3541278" cy="923330"/>
          </a:xfrm>
          <a:prstGeom prst="rect">
            <a:avLst/>
          </a:prstGeom>
          <a:noFill/>
        </p:spPr>
        <p:txBody>
          <a:bodyPr wrap="square" rtlCol="0">
            <a:spAutoFit/>
          </a:bodyPr>
          <a:lstStyle/>
          <a:p>
            <a:pPr algn="ctr"/>
            <a:r>
              <a:rPr lang="en-US" b="1" dirty="0">
                <a:latin typeface="Apple Braille"/>
              </a:rPr>
              <a:t>It is obvious that compared to females, </a:t>
            </a:r>
            <a:r>
              <a:rPr lang="en-US" b="1" dirty="0">
                <a:solidFill>
                  <a:srgbClr val="C00000"/>
                </a:solidFill>
                <a:latin typeface="Apple Braille"/>
              </a:rPr>
              <a:t>males</a:t>
            </a:r>
            <a:r>
              <a:rPr lang="en-US" b="1" dirty="0">
                <a:latin typeface="Apple Braille"/>
              </a:rPr>
              <a:t> </a:t>
            </a:r>
            <a:r>
              <a:rPr lang="en-US" altLang="zh-CN" b="1" dirty="0">
                <a:latin typeface="Apple Braille"/>
              </a:rPr>
              <a:t>have</a:t>
            </a:r>
            <a:r>
              <a:rPr lang="en-US" b="1" dirty="0">
                <a:latin typeface="Apple Braille"/>
              </a:rPr>
              <a:t> a </a:t>
            </a:r>
            <a:r>
              <a:rPr lang="en-US" b="1" dirty="0">
                <a:solidFill>
                  <a:srgbClr val="C00000"/>
                </a:solidFill>
                <a:latin typeface="Apple Braille"/>
              </a:rPr>
              <a:t>higher mortality rate</a:t>
            </a:r>
            <a:r>
              <a:rPr lang="en-US" b="1" dirty="0">
                <a:latin typeface="Apple Braille"/>
              </a:rPr>
              <a:t> due to Covid-19.</a:t>
            </a:r>
          </a:p>
        </p:txBody>
      </p:sp>
      <p:grpSp>
        <p:nvGrpSpPr>
          <p:cNvPr id="29" name="Google Shape;5107;p94">
            <a:extLst>
              <a:ext uri="{FF2B5EF4-FFF2-40B4-BE49-F238E27FC236}">
                <a16:creationId xmlns:a16="http://schemas.microsoft.com/office/drawing/2014/main" id="{7230AB16-CDE6-E5D4-BFB4-B178D20E730B}"/>
              </a:ext>
            </a:extLst>
          </p:cNvPr>
          <p:cNvGrpSpPr/>
          <p:nvPr/>
        </p:nvGrpSpPr>
        <p:grpSpPr>
          <a:xfrm>
            <a:off x="5918575" y="4138658"/>
            <a:ext cx="349421" cy="332414"/>
            <a:chOff x="-59889100" y="1945025"/>
            <a:chExt cx="317425" cy="301975"/>
          </a:xfrm>
        </p:grpSpPr>
        <p:sp>
          <p:nvSpPr>
            <p:cNvPr id="30" name="Google Shape;5108;p94">
              <a:extLst>
                <a:ext uri="{FF2B5EF4-FFF2-40B4-BE49-F238E27FC236}">
                  <a16:creationId xmlns:a16="http://schemas.microsoft.com/office/drawing/2014/main" id="{D7A685B0-8375-3522-E9E2-07FAACB74688}"/>
                </a:ext>
              </a:extLst>
            </p:cNvPr>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09;p94">
              <a:extLst>
                <a:ext uri="{FF2B5EF4-FFF2-40B4-BE49-F238E27FC236}">
                  <a16:creationId xmlns:a16="http://schemas.microsoft.com/office/drawing/2014/main" id="{787903B4-372F-40CD-6817-2F2312AB73E1}"/>
                </a:ext>
              </a:extLst>
            </p:cNvPr>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10;p94">
              <a:extLst>
                <a:ext uri="{FF2B5EF4-FFF2-40B4-BE49-F238E27FC236}">
                  <a16:creationId xmlns:a16="http://schemas.microsoft.com/office/drawing/2014/main" id="{32A42EAE-B481-ECEB-AA2A-C99872558C67}"/>
                </a:ext>
              </a:extLst>
            </p:cNvPr>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111;p94">
              <a:extLst>
                <a:ext uri="{FF2B5EF4-FFF2-40B4-BE49-F238E27FC236}">
                  <a16:creationId xmlns:a16="http://schemas.microsoft.com/office/drawing/2014/main" id="{1C79EE20-328D-3900-A131-A8B189C8767F}"/>
                </a:ext>
              </a:extLst>
            </p:cNvPr>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TextBox 16">
            <a:extLst>
              <a:ext uri="{FF2B5EF4-FFF2-40B4-BE49-F238E27FC236}">
                <a16:creationId xmlns:a16="http://schemas.microsoft.com/office/drawing/2014/main" id="{0EE880AF-DC47-16A4-3A62-DC6B36CC55B1}"/>
              </a:ext>
            </a:extLst>
          </p:cNvPr>
          <p:cNvSpPr txBox="1"/>
          <p:nvPr/>
        </p:nvSpPr>
        <p:spPr>
          <a:xfrm>
            <a:off x="4322647" y="4771708"/>
            <a:ext cx="3541278" cy="923330"/>
          </a:xfrm>
          <a:prstGeom prst="rect">
            <a:avLst/>
          </a:prstGeom>
          <a:noFill/>
        </p:spPr>
        <p:txBody>
          <a:bodyPr wrap="square" rtlCol="0">
            <a:spAutoFit/>
          </a:bodyPr>
          <a:lstStyle/>
          <a:p>
            <a:pPr algn="ctr"/>
            <a:r>
              <a:rPr lang="en-US" b="1" dirty="0">
                <a:latin typeface="Apple Braille"/>
              </a:rPr>
              <a:t>Among different age groups, people </a:t>
            </a:r>
            <a:r>
              <a:rPr lang="en-US" b="1" dirty="0">
                <a:solidFill>
                  <a:srgbClr val="C00000"/>
                </a:solidFill>
                <a:latin typeface="Apple Braille"/>
              </a:rPr>
              <a:t>aged 75+ </a:t>
            </a:r>
            <a:r>
              <a:rPr lang="en-US" b="1" dirty="0">
                <a:latin typeface="Apple Braille"/>
              </a:rPr>
              <a:t>are the most </a:t>
            </a:r>
            <a:r>
              <a:rPr lang="en-US" b="1" dirty="0">
                <a:solidFill>
                  <a:srgbClr val="C00000"/>
                </a:solidFill>
                <a:latin typeface="Apple Braille"/>
              </a:rPr>
              <a:t>vulnerable</a:t>
            </a:r>
            <a:r>
              <a:rPr lang="en-US" b="1" dirty="0">
                <a:latin typeface="Apple Braille"/>
              </a:rPr>
              <a:t> group. </a:t>
            </a:r>
          </a:p>
        </p:txBody>
      </p:sp>
      <p:grpSp>
        <p:nvGrpSpPr>
          <p:cNvPr id="46" name="Google Shape;4971;p94">
            <a:extLst>
              <a:ext uri="{FF2B5EF4-FFF2-40B4-BE49-F238E27FC236}">
                <a16:creationId xmlns:a16="http://schemas.microsoft.com/office/drawing/2014/main" id="{910A925A-0733-8933-5962-6379F5D8A626}"/>
              </a:ext>
            </a:extLst>
          </p:cNvPr>
          <p:cNvGrpSpPr/>
          <p:nvPr/>
        </p:nvGrpSpPr>
        <p:grpSpPr>
          <a:xfrm>
            <a:off x="9935676" y="4155707"/>
            <a:ext cx="347799" cy="352036"/>
            <a:chOff x="-64764500" y="2280550"/>
            <a:chExt cx="316650" cy="319800"/>
          </a:xfrm>
        </p:grpSpPr>
        <p:sp>
          <p:nvSpPr>
            <p:cNvPr id="47" name="Google Shape;4972;p94">
              <a:extLst>
                <a:ext uri="{FF2B5EF4-FFF2-40B4-BE49-F238E27FC236}">
                  <a16:creationId xmlns:a16="http://schemas.microsoft.com/office/drawing/2014/main" id="{0263CB1F-2787-0130-B6FD-56D4B25AA94F}"/>
                </a:ext>
              </a:extLst>
            </p:cNvPr>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73;p94">
              <a:extLst>
                <a:ext uri="{FF2B5EF4-FFF2-40B4-BE49-F238E27FC236}">
                  <a16:creationId xmlns:a16="http://schemas.microsoft.com/office/drawing/2014/main" id="{DF47EA63-227C-A451-6194-FEABD5DE5EAB}"/>
                </a:ext>
              </a:extLst>
            </p:cNvPr>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16">
            <a:extLst>
              <a:ext uri="{FF2B5EF4-FFF2-40B4-BE49-F238E27FC236}">
                <a16:creationId xmlns:a16="http://schemas.microsoft.com/office/drawing/2014/main" id="{99BE29D6-8404-3391-A8DA-B04F6CB268B4}"/>
              </a:ext>
            </a:extLst>
          </p:cNvPr>
          <p:cNvSpPr txBox="1"/>
          <p:nvPr/>
        </p:nvSpPr>
        <p:spPr>
          <a:xfrm>
            <a:off x="8333209" y="4775003"/>
            <a:ext cx="3541278" cy="646331"/>
          </a:xfrm>
          <a:prstGeom prst="rect">
            <a:avLst/>
          </a:prstGeom>
          <a:noFill/>
        </p:spPr>
        <p:txBody>
          <a:bodyPr wrap="square" rtlCol="0">
            <a:spAutoFit/>
          </a:bodyPr>
          <a:lstStyle/>
          <a:p>
            <a:pPr algn="ctr"/>
            <a:r>
              <a:rPr lang="en-US" b="1" dirty="0">
                <a:latin typeface="Apple Braille"/>
              </a:rPr>
              <a:t>Both </a:t>
            </a:r>
            <a:r>
              <a:rPr lang="en-US" b="1" dirty="0">
                <a:solidFill>
                  <a:srgbClr val="C00000"/>
                </a:solidFill>
                <a:latin typeface="Apple Braille"/>
              </a:rPr>
              <a:t>FL</a:t>
            </a:r>
            <a:r>
              <a:rPr lang="en-US" b="1" dirty="0">
                <a:latin typeface="Apple Braille"/>
              </a:rPr>
              <a:t> and </a:t>
            </a:r>
            <a:r>
              <a:rPr lang="en-US" b="1" dirty="0">
                <a:solidFill>
                  <a:srgbClr val="C00000"/>
                </a:solidFill>
                <a:latin typeface="Apple Braille"/>
              </a:rPr>
              <a:t>CA</a:t>
            </a:r>
            <a:r>
              <a:rPr lang="en-US" b="1" dirty="0">
                <a:latin typeface="Apple Braille"/>
              </a:rPr>
              <a:t> are experiencing a high percentage of the death rate.</a:t>
            </a:r>
          </a:p>
        </p:txBody>
      </p:sp>
      <p:sp>
        <p:nvSpPr>
          <p:cNvPr id="50" name="Oval 675">
            <a:extLst>
              <a:ext uri="{FF2B5EF4-FFF2-40B4-BE49-F238E27FC236}">
                <a16:creationId xmlns:a16="http://schemas.microsoft.com/office/drawing/2014/main" id="{903F72BE-D61C-31BD-ABF3-25FC7EDB7A7F}"/>
              </a:ext>
            </a:extLst>
          </p:cNvPr>
          <p:cNvSpPr/>
          <p:nvPr/>
        </p:nvSpPr>
        <p:spPr>
          <a:xfrm>
            <a:off x="717629" y="1714130"/>
            <a:ext cx="868190" cy="92333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675">
            <a:extLst>
              <a:ext uri="{FF2B5EF4-FFF2-40B4-BE49-F238E27FC236}">
                <a16:creationId xmlns:a16="http://schemas.microsoft.com/office/drawing/2014/main" id="{39645793-B3A1-E7E9-60FD-0DA7C2981607}"/>
              </a:ext>
            </a:extLst>
          </p:cNvPr>
          <p:cNvSpPr/>
          <p:nvPr/>
        </p:nvSpPr>
        <p:spPr>
          <a:xfrm>
            <a:off x="4861269" y="1720520"/>
            <a:ext cx="868190" cy="92333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675">
            <a:extLst>
              <a:ext uri="{FF2B5EF4-FFF2-40B4-BE49-F238E27FC236}">
                <a16:creationId xmlns:a16="http://schemas.microsoft.com/office/drawing/2014/main" id="{F4A46A52-44E8-E23C-CA41-EE81AB1D6A77}"/>
              </a:ext>
            </a:extLst>
          </p:cNvPr>
          <p:cNvSpPr/>
          <p:nvPr/>
        </p:nvSpPr>
        <p:spPr>
          <a:xfrm>
            <a:off x="8296146" y="2178238"/>
            <a:ext cx="868190" cy="92333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675">
            <a:extLst>
              <a:ext uri="{FF2B5EF4-FFF2-40B4-BE49-F238E27FC236}">
                <a16:creationId xmlns:a16="http://schemas.microsoft.com/office/drawing/2014/main" id="{2AA96AD8-9B64-DDF8-7099-6D8F4F158584}"/>
              </a:ext>
            </a:extLst>
          </p:cNvPr>
          <p:cNvSpPr/>
          <p:nvPr/>
        </p:nvSpPr>
        <p:spPr>
          <a:xfrm>
            <a:off x="10541027" y="2775236"/>
            <a:ext cx="868190" cy="92333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835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672474" y="215673"/>
            <a:ext cx="10063260" cy="430887"/>
          </a:xfrm>
          <a:prstGeom prst="rect">
            <a:avLst/>
          </a:prstGeom>
        </p:spPr>
        <p:txBody>
          <a:bodyPr wrap="square" lIns="0" tIns="0" rIns="0" bIns="0" rtlCol="0" anchor="t">
            <a:spAutoFit/>
          </a:bodyPr>
          <a:lstStyle/>
          <a:p>
            <a:r>
              <a:rPr lang="en-US" altLang="zh-CN" sz="2800" b="1" dirty="0">
                <a:solidFill>
                  <a:srgbClr val="2A2E3A"/>
                </a:solidFill>
                <a:latin typeface="Apple Braille"/>
              </a:rPr>
              <a:t>Pay great attention to the </a:t>
            </a:r>
            <a:r>
              <a:rPr lang="en-US" altLang="zh-CN" sz="2800" b="1" dirty="0">
                <a:solidFill>
                  <a:srgbClr val="C00000"/>
                </a:solidFill>
                <a:latin typeface="Apple Braille"/>
              </a:rPr>
              <a:t>new</a:t>
            </a:r>
            <a:r>
              <a:rPr lang="en-US" altLang="zh-CN" sz="2800" b="1" dirty="0">
                <a:solidFill>
                  <a:srgbClr val="2A2E3A"/>
                </a:solidFill>
                <a:latin typeface="Apple Braille"/>
              </a:rPr>
              <a:t> variant of covid virus </a:t>
            </a:r>
            <a:r>
              <a:rPr lang="en-US" altLang="zh-CN" sz="2800" b="1" dirty="0">
                <a:solidFill>
                  <a:srgbClr val="C00000"/>
                </a:solidFill>
                <a:latin typeface="Apple Braille"/>
              </a:rPr>
              <a:t>entrance</a:t>
            </a:r>
            <a:endParaRPr lang="en-US" sz="2800" b="1" dirty="0">
              <a:solidFill>
                <a:srgbClr val="A20E20"/>
              </a:solidFill>
              <a:latin typeface="Apple Braille"/>
            </a:endParaRPr>
          </a:p>
        </p:txBody>
      </p:sp>
      <p:grpSp>
        <p:nvGrpSpPr>
          <p:cNvPr id="6" name="Group 23">
            <a:extLst>
              <a:ext uri="{FF2B5EF4-FFF2-40B4-BE49-F238E27FC236}">
                <a16:creationId xmlns:a16="http://schemas.microsoft.com/office/drawing/2014/main" id="{7F1F7DDC-0FDB-64AD-B8AE-8F4CCD9DB7E1}"/>
              </a:ext>
            </a:extLst>
          </p:cNvPr>
          <p:cNvGrpSpPr/>
          <p:nvPr/>
        </p:nvGrpSpPr>
        <p:grpSpPr>
          <a:xfrm>
            <a:off x="65963" y="181916"/>
            <a:ext cx="467701" cy="452733"/>
            <a:chOff x="0" y="-12700"/>
            <a:chExt cx="812800" cy="723901"/>
          </a:xfrm>
        </p:grpSpPr>
        <p:sp>
          <p:nvSpPr>
            <p:cNvPr id="8" name="Freeform 24">
              <a:extLst>
                <a:ext uri="{FF2B5EF4-FFF2-40B4-BE49-F238E27FC236}">
                  <a16:creationId xmlns:a16="http://schemas.microsoft.com/office/drawing/2014/main" id="{7C74A731-95A5-1F03-5E02-DB137C6CA2EE}"/>
                </a:ext>
              </a:extLst>
            </p:cNvPr>
            <p:cNvSpPr/>
            <p:nvPr/>
          </p:nvSpPr>
          <p:spPr>
            <a:xfrm>
              <a:off x="0" y="1"/>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6</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pic>
        <p:nvPicPr>
          <p:cNvPr id="1026" name="Picture 2">
            <a:extLst>
              <a:ext uri="{FF2B5EF4-FFF2-40B4-BE49-F238E27FC236}">
                <a16:creationId xmlns:a16="http://schemas.microsoft.com/office/drawing/2014/main" id="{91EC68E8-728D-B06C-7E9B-FEF114D86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98" y="1175250"/>
            <a:ext cx="7911148" cy="407506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线连接符 13">
            <a:extLst>
              <a:ext uri="{FF2B5EF4-FFF2-40B4-BE49-F238E27FC236}">
                <a16:creationId xmlns:a16="http://schemas.microsoft.com/office/drawing/2014/main" id="{4D858FCD-D2A7-3E28-5614-E3F31FD00FCA}"/>
              </a:ext>
            </a:extLst>
          </p:cNvPr>
          <p:cNvCxnSpPr>
            <a:cxnSpLocks/>
          </p:cNvCxnSpPr>
          <p:nvPr/>
        </p:nvCxnSpPr>
        <p:spPr>
          <a:xfrm>
            <a:off x="3410638" y="3861206"/>
            <a:ext cx="0" cy="12879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3">
            <a:extLst>
              <a:ext uri="{FF2B5EF4-FFF2-40B4-BE49-F238E27FC236}">
                <a16:creationId xmlns:a16="http://schemas.microsoft.com/office/drawing/2014/main" id="{88BBAD42-BD15-9794-EE5D-A8B15559626B}"/>
              </a:ext>
            </a:extLst>
          </p:cNvPr>
          <p:cNvSpPr txBox="1"/>
          <p:nvPr/>
        </p:nvSpPr>
        <p:spPr>
          <a:xfrm>
            <a:off x="4267145" y="5774819"/>
            <a:ext cx="1436959" cy="369332"/>
          </a:xfrm>
          <a:prstGeom prst="rect">
            <a:avLst/>
          </a:prstGeom>
          <a:noFill/>
        </p:spPr>
        <p:txBody>
          <a:bodyPr wrap="square" rtlCol="0">
            <a:spAutoFit/>
          </a:bodyPr>
          <a:lstStyle/>
          <a:p>
            <a:pPr algn="ctr"/>
            <a:r>
              <a:rPr lang="en-US" b="1" u="sng" dirty="0">
                <a:latin typeface="Apple Braille"/>
              </a:rPr>
              <a:t>Omicron</a:t>
            </a:r>
          </a:p>
        </p:txBody>
      </p:sp>
      <p:cxnSp>
        <p:nvCxnSpPr>
          <p:cNvPr id="24" name="直线连接符 23">
            <a:extLst>
              <a:ext uri="{FF2B5EF4-FFF2-40B4-BE49-F238E27FC236}">
                <a16:creationId xmlns:a16="http://schemas.microsoft.com/office/drawing/2014/main" id="{93778B12-DA65-A372-F2CC-D7C56158CE71}"/>
              </a:ext>
            </a:extLst>
          </p:cNvPr>
          <p:cNvCxnSpPr>
            <a:cxnSpLocks/>
          </p:cNvCxnSpPr>
          <p:nvPr/>
        </p:nvCxnSpPr>
        <p:spPr>
          <a:xfrm>
            <a:off x="4913544" y="3160570"/>
            <a:ext cx="0" cy="267578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3">
            <a:extLst>
              <a:ext uri="{FF2B5EF4-FFF2-40B4-BE49-F238E27FC236}">
                <a16:creationId xmlns:a16="http://schemas.microsoft.com/office/drawing/2014/main" id="{E0C0B810-A150-9D83-B19D-81D7BA57A70D}"/>
              </a:ext>
            </a:extLst>
          </p:cNvPr>
          <p:cNvSpPr txBox="1"/>
          <p:nvPr/>
        </p:nvSpPr>
        <p:spPr>
          <a:xfrm>
            <a:off x="2625065" y="5065649"/>
            <a:ext cx="1436959" cy="369332"/>
          </a:xfrm>
          <a:prstGeom prst="rect">
            <a:avLst/>
          </a:prstGeom>
          <a:noFill/>
        </p:spPr>
        <p:txBody>
          <a:bodyPr wrap="square" rtlCol="0">
            <a:spAutoFit/>
          </a:bodyPr>
          <a:lstStyle/>
          <a:p>
            <a:pPr algn="ctr"/>
            <a:r>
              <a:rPr lang="en-US" b="1" u="sng" dirty="0">
                <a:latin typeface="Apple Braille"/>
              </a:rPr>
              <a:t>Delta</a:t>
            </a:r>
          </a:p>
        </p:txBody>
      </p:sp>
      <p:sp>
        <p:nvSpPr>
          <p:cNvPr id="33" name="TextBox 16">
            <a:extLst>
              <a:ext uri="{FF2B5EF4-FFF2-40B4-BE49-F238E27FC236}">
                <a16:creationId xmlns:a16="http://schemas.microsoft.com/office/drawing/2014/main" id="{CBE6E9AF-434C-7FD4-51CE-ADFE8A777C0D}"/>
              </a:ext>
            </a:extLst>
          </p:cNvPr>
          <p:cNvSpPr txBox="1"/>
          <p:nvPr/>
        </p:nvSpPr>
        <p:spPr>
          <a:xfrm>
            <a:off x="8711526" y="2828835"/>
            <a:ext cx="3067145" cy="1429622"/>
          </a:xfrm>
          <a:prstGeom prst="rect">
            <a:avLst/>
          </a:prstGeom>
          <a:noFill/>
        </p:spPr>
        <p:txBody>
          <a:bodyPr wrap="square" rtlCol="0">
            <a:spAutoFit/>
          </a:bodyPr>
          <a:lstStyle/>
          <a:p>
            <a:pPr algn="ctr">
              <a:lnSpc>
                <a:spcPct val="150000"/>
              </a:lnSpc>
            </a:pPr>
            <a:r>
              <a:rPr lang="en" altLang="zh-CN" sz="2000" b="1" i="0" u="none" strike="noStrike" dirty="0">
                <a:solidFill>
                  <a:srgbClr val="101214"/>
                </a:solidFill>
                <a:effectLst/>
                <a:latin typeface="Apple Braille"/>
                <a:ea typeface="PingFang SC" panose="020B0400000000000000" pitchFamily="34" charset="-122"/>
              </a:rPr>
              <a:t>As soon as a </a:t>
            </a:r>
            <a:r>
              <a:rPr lang="en" altLang="zh-CN" sz="2000" b="1" i="0" u="none" strike="noStrike" dirty="0">
                <a:solidFill>
                  <a:srgbClr val="C00000"/>
                </a:solidFill>
                <a:effectLst/>
                <a:latin typeface="Apple Braille"/>
                <a:ea typeface="PingFang SC" panose="020B0400000000000000" pitchFamily="34" charset="-122"/>
              </a:rPr>
              <a:t>new variant </a:t>
            </a:r>
            <a:r>
              <a:rPr lang="en" altLang="zh-CN" sz="2000" b="1" i="0" u="none" strike="noStrike" dirty="0">
                <a:solidFill>
                  <a:schemeClr val="tx1">
                    <a:lumMod val="85000"/>
                    <a:lumOff val="15000"/>
                  </a:schemeClr>
                </a:solidFill>
                <a:effectLst/>
                <a:latin typeface="Apple Braille"/>
                <a:ea typeface="PingFang SC" panose="020B0400000000000000" pitchFamily="34" charset="-122"/>
              </a:rPr>
              <a:t>of</a:t>
            </a:r>
            <a:r>
              <a:rPr lang="en" altLang="zh-CN" sz="2000" b="1" i="0" u="none" strike="noStrike" dirty="0">
                <a:solidFill>
                  <a:srgbClr val="C00000"/>
                </a:solidFill>
                <a:effectLst/>
                <a:latin typeface="Apple Braille"/>
                <a:ea typeface="PingFang SC" panose="020B0400000000000000" pitchFamily="34" charset="-122"/>
              </a:rPr>
              <a:t> </a:t>
            </a:r>
            <a:r>
              <a:rPr lang="en" altLang="zh-CN" sz="2000" b="1" i="0" u="none" strike="noStrike" dirty="0">
                <a:solidFill>
                  <a:srgbClr val="101214"/>
                </a:solidFill>
                <a:effectLst/>
                <a:latin typeface="Apple Braille"/>
                <a:ea typeface="PingFang SC" panose="020B0400000000000000" pitchFamily="34" charset="-122"/>
              </a:rPr>
              <a:t>COVID-19 virus enters U.S., an </a:t>
            </a:r>
            <a:r>
              <a:rPr lang="en" altLang="zh-CN" sz="2000" b="1" i="0" u="none" strike="noStrike" dirty="0">
                <a:solidFill>
                  <a:srgbClr val="C00000"/>
                </a:solidFill>
                <a:effectLst/>
                <a:latin typeface="Apple Braille"/>
                <a:ea typeface="PingFang SC" panose="020B0400000000000000" pitchFamily="34" charset="-122"/>
              </a:rPr>
              <a:t>outbreak</a:t>
            </a:r>
            <a:r>
              <a:rPr lang="en" altLang="zh-CN" sz="2000" b="1" i="0" u="none" strike="noStrike" dirty="0">
                <a:solidFill>
                  <a:srgbClr val="101214"/>
                </a:solidFill>
                <a:effectLst/>
                <a:latin typeface="Apple Braille"/>
                <a:ea typeface="PingFang SC" panose="020B0400000000000000" pitchFamily="34" charset="-122"/>
              </a:rPr>
              <a:t> follows.</a:t>
            </a:r>
            <a:endParaRPr lang="en-US" sz="2000" b="1" dirty="0">
              <a:latin typeface="Apple Braille"/>
            </a:endParaRPr>
          </a:p>
        </p:txBody>
      </p:sp>
      <p:sp>
        <p:nvSpPr>
          <p:cNvPr id="41" name="TextBox 23">
            <a:extLst>
              <a:ext uri="{FF2B5EF4-FFF2-40B4-BE49-F238E27FC236}">
                <a16:creationId xmlns:a16="http://schemas.microsoft.com/office/drawing/2014/main" id="{B6A4E448-0735-66E2-275C-832DB2E09762}"/>
              </a:ext>
            </a:extLst>
          </p:cNvPr>
          <p:cNvSpPr txBox="1"/>
          <p:nvPr/>
        </p:nvSpPr>
        <p:spPr>
          <a:xfrm>
            <a:off x="1468315" y="5421633"/>
            <a:ext cx="3019469" cy="646331"/>
          </a:xfrm>
          <a:prstGeom prst="rect">
            <a:avLst/>
          </a:prstGeom>
          <a:noFill/>
        </p:spPr>
        <p:txBody>
          <a:bodyPr wrap="square" rtlCol="0">
            <a:spAutoFit/>
          </a:bodyPr>
          <a:lstStyle/>
          <a:p>
            <a:pPr algn="ctr"/>
            <a:r>
              <a:rPr lang="en-US" dirty="0">
                <a:latin typeface="Apple Braille"/>
              </a:rPr>
              <a:t>The first detected case in the U.S. was in </a:t>
            </a:r>
            <a:r>
              <a:rPr lang="en-US" dirty="0">
                <a:solidFill>
                  <a:srgbClr val="C00000"/>
                </a:solidFill>
                <a:latin typeface="Apple Braille"/>
              </a:rPr>
              <a:t>March</a:t>
            </a:r>
            <a:r>
              <a:rPr lang="en-US" dirty="0">
                <a:latin typeface="Apple Braille"/>
              </a:rPr>
              <a:t> 2021</a:t>
            </a:r>
          </a:p>
        </p:txBody>
      </p:sp>
      <p:sp>
        <p:nvSpPr>
          <p:cNvPr id="42" name="TextBox 23">
            <a:extLst>
              <a:ext uri="{FF2B5EF4-FFF2-40B4-BE49-F238E27FC236}">
                <a16:creationId xmlns:a16="http://schemas.microsoft.com/office/drawing/2014/main" id="{94AED0DC-0368-500C-BE46-BB9B322D3A80}"/>
              </a:ext>
            </a:extLst>
          </p:cNvPr>
          <p:cNvSpPr txBox="1"/>
          <p:nvPr/>
        </p:nvSpPr>
        <p:spPr>
          <a:xfrm>
            <a:off x="5483465" y="5609319"/>
            <a:ext cx="3019469" cy="646331"/>
          </a:xfrm>
          <a:prstGeom prst="rect">
            <a:avLst/>
          </a:prstGeom>
          <a:noFill/>
        </p:spPr>
        <p:txBody>
          <a:bodyPr wrap="square" rtlCol="0">
            <a:spAutoFit/>
          </a:bodyPr>
          <a:lstStyle/>
          <a:p>
            <a:pPr algn="ctr"/>
            <a:r>
              <a:rPr lang="en-US" dirty="0">
                <a:latin typeface="Apple Braille"/>
              </a:rPr>
              <a:t>The first detected case in the U.S. was in </a:t>
            </a:r>
            <a:r>
              <a:rPr lang="en-US" dirty="0">
                <a:solidFill>
                  <a:srgbClr val="C00000"/>
                </a:solidFill>
                <a:latin typeface="Apple Braille"/>
              </a:rPr>
              <a:t>November</a:t>
            </a:r>
            <a:r>
              <a:rPr lang="en-US" dirty="0">
                <a:latin typeface="Apple Braille"/>
              </a:rPr>
              <a:t> 2021</a:t>
            </a:r>
          </a:p>
        </p:txBody>
      </p:sp>
      <p:grpSp>
        <p:nvGrpSpPr>
          <p:cNvPr id="43" name="Google Shape;7396;p99">
            <a:extLst>
              <a:ext uri="{FF2B5EF4-FFF2-40B4-BE49-F238E27FC236}">
                <a16:creationId xmlns:a16="http://schemas.microsoft.com/office/drawing/2014/main" id="{0B4D66A6-F5A0-339F-1AB7-C6BDB858AC92}"/>
              </a:ext>
            </a:extLst>
          </p:cNvPr>
          <p:cNvGrpSpPr/>
          <p:nvPr/>
        </p:nvGrpSpPr>
        <p:grpSpPr>
          <a:xfrm>
            <a:off x="10097684" y="2195227"/>
            <a:ext cx="294828" cy="334886"/>
            <a:chOff x="-28069875" y="3175300"/>
            <a:chExt cx="260725" cy="296150"/>
          </a:xfrm>
        </p:grpSpPr>
        <p:sp>
          <p:nvSpPr>
            <p:cNvPr id="44" name="Google Shape;7397;p99">
              <a:extLst>
                <a:ext uri="{FF2B5EF4-FFF2-40B4-BE49-F238E27FC236}">
                  <a16:creationId xmlns:a16="http://schemas.microsoft.com/office/drawing/2014/main" id="{95EB9086-36DD-A616-0A6A-C9E3687C6082}"/>
                </a:ext>
              </a:extLst>
            </p:cNvPr>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98;p99">
              <a:extLst>
                <a:ext uri="{FF2B5EF4-FFF2-40B4-BE49-F238E27FC236}">
                  <a16:creationId xmlns:a16="http://schemas.microsoft.com/office/drawing/2014/main" id="{7A9E1C88-1507-78C7-65DC-43CEAFFBDE6E}"/>
                </a:ext>
              </a:extLst>
            </p:cNvPr>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399;p99">
              <a:extLst>
                <a:ext uri="{FF2B5EF4-FFF2-40B4-BE49-F238E27FC236}">
                  <a16:creationId xmlns:a16="http://schemas.microsoft.com/office/drawing/2014/main" id="{38E67166-8ED4-1486-F318-E6A5CB37C049}"/>
                </a:ext>
              </a:extLst>
            </p:cNvPr>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00;p99">
              <a:extLst>
                <a:ext uri="{FF2B5EF4-FFF2-40B4-BE49-F238E27FC236}">
                  <a16:creationId xmlns:a16="http://schemas.microsoft.com/office/drawing/2014/main" id="{FAFAF875-F9C7-17FE-D1FB-E01FEE00C58A}"/>
                </a:ext>
              </a:extLst>
            </p:cNvPr>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01;p99">
              <a:extLst>
                <a:ext uri="{FF2B5EF4-FFF2-40B4-BE49-F238E27FC236}">
                  <a16:creationId xmlns:a16="http://schemas.microsoft.com/office/drawing/2014/main" id="{300EBDE9-9BF0-B895-03D9-6B921D753200}"/>
                </a:ext>
              </a:extLst>
            </p:cNvPr>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02;p99">
              <a:extLst>
                <a:ext uri="{FF2B5EF4-FFF2-40B4-BE49-F238E27FC236}">
                  <a16:creationId xmlns:a16="http://schemas.microsoft.com/office/drawing/2014/main" id="{8F1DC21F-DB0B-A7E4-2D7C-720F77A27916}"/>
                </a:ext>
              </a:extLst>
            </p:cNvPr>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03;p99">
              <a:extLst>
                <a:ext uri="{FF2B5EF4-FFF2-40B4-BE49-F238E27FC236}">
                  <a16:creationId xmlns:a16="http://schemas.microsoft.com/office/drawing/2014/main" id="{918DC195-2919-A254-F117-275C57C155EE}"/>
                </a:ext>
              </a:extLst>
            </p:cNvPr>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04;p99">
              <a:extLst>
                <a:ext uri="{FF2B5EF4-FFF2-40B4-BE49-F238E27FC236}">
                  <a16:creationId xmlns:a16="http://schemas.microsoft.com/office/drawing/2014/main" id="{4ABD6E86-20A2-D420-EE40-989AA57E5308}"/>
                </a:ext>
              </a:extLst>
            </p:cNvPr>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05;p99">
              <a:extLst>
                <a:ext uri="{FF2B5EF4-FFF2-40B4-BE49-F238E27FC236}">
                  <a16:creationId xmlns:a16="http://schemas.microsoft.com/office/drawing/2014/main" id="{74936B3D-7A24-B1FF-F0EA-5641BA1A0935}"/>
                </a:ext>
              </a:extLst>
            </p:cNvPr>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411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672474" y="215673"/>
            <a:ext cx="10063260" cy="43088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C00000"/>
                </a:solidFill>
                <a:latin typeface="Apple Braille"/>
              </a:rPr>
              <a:t> </a:t>
            </a:r>
            <a:r>
              <a:rPr lang="en-US" altLang="zh-CN" sz="2800" b="1" dirty="0">
                <a:solidFill>
                  <a:srgbClr val="2A2E3A"/>
                </a:solidFill>
                <a:latin typeface="Apple Braille"/>
              </a:rPr>
              <a:t>Targeting the </a:t>
            </a:r>
            <a:r>
              <a:rPr lang="en-US" altLang="zh-CN" sz="2800" b="1" dirty="0">
                <a:solidFill>
                  <a:srgbClr val="C00000"/>
                </a:solidFill>
                <a:latin typeface="Apple Braille"/>
              </a:rPr>
              <a:t>north</a:t>
            </a:r>
            <a:r>
              <a:rPr lang="en-US" altLang="zh-CN" sz="2800" b="1" dirty="0">
                <a:solidFill>
                  <a:srgbClr val="2A2E3A"/>
                </a:solidFill>
                <a:latin typeface="Apple Braille"/>
              </a:rPr>
              <a:t> and </a:t>
            </a:r>
            <a:r>
              <a:rPr lang="en-US" altLang="zh-CN" sz="2800" b="1" dirty="0">
                <a:solidFill>
                  <a:srgbClr val="C00000"/>
                </a:solidFill>
                <a:latin typeface="Apple Braille"/>
              </a:rPr>
              <a:t>southeast</a:t>
            </a:r>
            <a:r>
              <a:rPr lang="en-US" altLang="zh-CN" sz="2800" b="1" dirty="0">
                <a:solidFill>
                  <a:srgbClr val="2A2E3A"/>
                </a:solidFill>
                <a:latin typeface="Apple Braille"/>
              </a:rPr>
              <a:t> areas for business. (vaccine)</a:t>
            </a:r>
          </a:p>
        </p:txBody>
      </p:sp>
      <p:grpSp>
        <p:nvGrpSpPr>
          <p:cNvPr id="6" name="Group 23">
            <a:extLst>
              <a:ext uri="{FF2B5EF4-FFF2-40B4-BE49-F238E27FC236}">
                <a16:creationId xmlns:a16="http://schemas.microsoft.com/office/drawing/2014/main" id="{7F1F7DDC-0FDB-64AD-B8AE-8F4CCD9DB7E1}"/>
              </a:ext>
            </a:extLst>
          </p:cNvPr>
          <p:cNvGrpSpPr/>
          <p:nvPr/>
        </p:nvGrpSpPr>
        <p:grpSpPr>
          <a:xfrm>
            <a:off x="65963" y="181916"/>
            <a:ext cx="467701" cy="452733"/>
            <a:chOff x="0" y="-12700"/>
            <a:chExt cx="812800" cy="723901"/>
          </a:xfrm>
        </p:grpSpPr>
        <p:sp>
          <p:nvSpPr>
            <p:cNvPr id="8" name="Freeform 24">
              <a:extLst>
                <a:ext uri="{FF2B5EF4-FFF2-40B4-BE49-F238E27FC236}">
                  <a16:creationId xmlns:a16="http://schemas.microsoft.com/office/drawing/2014/main" id="{7C74A731-95A5-1F03-5E02-DB137C6CA2EE}"/>
                </a:ext>
              </a:extLst>
            </p:cNvPr>
            <p:cNvSpPr/>
            <p:nvPr/>
          </p:nvSpPr>
          <p:spPr>
            <a:xfrm>
              <a:off x="0" y="1"/>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7</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pic>
        <p:nvPicPr>
          <p:cNvPr id="2" name="图片 1">
            <a:extLst>
              <a:ext uri="{FF2B5EF4-FFF2-40B4-BE49-F238E27FC236}">
                <a16:creationId xmlns:a16="http://schemas.microsoft.com/office/drawing/2014/main" id="{3D8837B8-6DC0-4C68-DC3C-CFEA53A29FDF}"/>
              </a:ext>
            </a:extLst>
          </p:cNvPr>
          <p:cNvPicPr>
            <a:picLocks noChangeAspect="1"/>
          </p:cNvPicPr>
          <p:nvPr/>
        </p:nvPicPr>
        <p:blipFill>
          <a:blip r:embed="rId4"/>
          <a:stretch>
            <a:fillRect/>
          </a:stretch>
        </p:blipFill>
        <p:spPr>
          <a:xfrm>
            <a:off x="290659" y="1545081"/>
            <a:ext cx="5388525" cy="2291893"/>
          </a:xfrm>
          <a:prstGeom prst="rect">
            <a:avLst/>
          </a:prstGeom>
        </p:spPr>
      </p:pic>
      <p:pic>
        <p:nvPicPr>
          <p:cNvPr id="3" name="图片 2">
            <a:extLst>
              <a:ext uri="{FF2B5EF4-FFF2-40B4-BE49-F238E27FC236}">
                <a16:creationId xmlns:a16="http://schemas.microsoft.com/office/drawing/2014/main" id="{A45D0B53-E18F-BDA2-CBD5-0465C4F3A8E1}"/>
              </a:ext>
            </a:extLst>
          </p:cNvPr>
          <p:cNvPicPr>
            <a:picLocks noChangeAspect="1"/>
          </p:cNvPicPr>
          <p:nvPr/>
        </p:nvPicPr>
        <p:blipFill>
          <a:blip r:embed="rId5"/>
          <a:stretch>
            <a:fillRect/>
          </a:stretch>
        </p:blipFill>
        <p:spPr>
          <a:xfrm>
            <a:off x="6202608" y="1635859"/>
            <a:ext cx="5256488" cy="2201115"/>
          </a:xfrm>
          <a:prstGeom prst="rect">
            <a:avLst/>
          </a:prstGeom>
        </p:spPr>
      </p:pic>
      <p:sp>
        <p:nvSpPr>
          <p:cNvPr id="4" name="椭圆 3">
            <a:extLst>
              <a:ext uri="{FF2B5EF4-FFF2-40B4-BE49-F238E27FC236}">
                <a16:creationId xmlns:a16="http://schemas.microsoft.com/office/drawing/2014/main" id="{4D7B6475-2FF2-1E8B-5717-2E3F82E08F01}"/>
              </a:ext>
            </a:extLst>
          </p:cNvPr>
          <p:cNvSpPr/>
          <p:nvPr/>
        </p:nvSpPr>
        <p:spPr>
          <a:xfrm>
            <a:off x="1371600" y="1662643"/>
            <a:ext cx="1382486" cy="1102328"/>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1" name="同心圆 10">
            <a:extLst>
              <a:ext uri="{FF2B5EF4-FFF2-40B4-BE49-F238E27FC236}">
                <a16:creationId xmlns:a16="http://schemas.microsoft.com/office/drawing/2014/main" id="{C4A9445D-A019-BDA7-8584-D26BDCB29585}"/>
              </a:ext>
            </a:extLst>
          </p:cNvPr>
          <p:cNvSpPr/>
          <p:nvPr/>
        </p:nvSpPr>
        <p:spPr>
          <a:xfrm>
            <a:off x="1371600" y="1609077"/>
            <a:ext cx="818433" cy="809735"/>
          </a:xfrm>
          <a:prstGeom prst="donut">
            <a:avLst>
              <a:gd name="adj" fmla="val 375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同心圆 11">
            <a:extLst>
              <a:ext uri="{FF2B5EF4-FFF2-40B4-BE49-F238E27FC236}">
                <a16:creationId xmlns:a16="http://schemas.microsoft.com/office/drawing/2014/main" id="{1F8BA0C4-B17D-5879-C24F-2DD2C3438D80}"/>
              </a:ext>
            </a:extLst>
          </p:cNvPr>
          <p:cNvSpPr/>
          <p:nvPr/>
        </p:nvSpPr>
        <p:spPr>
          <a:xfrm>
            <a:off x="2637502" y="2435740"/>
            <a:ext cx="1110343" cy="1102328"/>
          </a:xfrm>
          <a:prstGeom prst="donut">
            <a:avLst>
              <a:gd name="adj" fmla="val 375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同心圆 12">
            <a:extLst>
              <a:ext uri="{FF2B5EF4-FFF2-40B4-BE49-F238E27FC236}">
                <a16:creationId xmlns:a16="http://schemas.microsoft.com/office/drawing/2014/main" id="{B236F5AC-283E-EF53-448E-A87027169C29}"/>
              </a:ext>
            </a:extLst>
          </p:cNvPr>
          <p:cNvSpPr/>
          <p:nvPr/>
        </p:nvSpPr>
        <p:spPr>
          <a:xfrm>
            <a:off x="7190453" y="1771568"/>
            <a:ext cx="859971" cy="842734"/>
          </a:xfrm>
          <a:prstGeom prst="donut">
            <a:avLst>
              <a:gd name="adj" fmla="val 375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同心圆 14">
            <a:extLst>
              <a:ext uri="{FF2B5EF4-FFF2-40B4-BE49-F238E27FC236}">
                <a16:creationId xmlns:a16="http://schemas.microsoft.com/office/drawing/2014/main" id="{102B8079-9E5A-92B5-A11C-8EAAE5EB3301}"/>
              </a:ext>
            </a:extLst>
          </p:cNvPr>
          <p:cNvSpPr/>
          <p:nvPr/>
        </p:nvSpPr>
        <p:spPr>
          <a:xfrm>
            <a:off x="8444155" y="2480512"/>
            <a:ext cx="1110343" cy="1102328"/>
          </a:xfrm>
          <a:prstGeom prst="donut">
            <a:avLst>
              <a:gd name="adj" fmla="val 375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TextBox 16">
            <a:extLst>
              <a:ext uri="{FF2B5EF4-FFF2-40B4-BE49-F238E27FC236}">
                <a16:creationId xmlns:a16="http://schemas.microsoft.com/office/drawing/2014/main" id="{F48EDA4A-0A78-F86F-50E3-15572FA84933}"/>
              </a:ext>
            </a:extLst>
          </p:cNvPr>
          <p:cNvSpPr txBox="1"/>
          <p:nvPr/>
        </p:nvSpPr>
        <p:spPr>
          <a:xfrm>
            <a:off x="795789" y="4676270"/>
            <a:ext cx="10594994" cy="923330"/>
          </a:xfrm>
          <a:prstGeom prst="rect">
            <a:avLst/>
          </a:prstGeom>
          <a:noFill/>
        </p:spPr>
        <p:txBody>
          <a:bodyPr wrap="square" rtlCol="0">
            <a:spAutoFit/>
          </a:bodyPr>
          <a:lstStyle/>
          <a:p>
            <a:r>
              <a:rPr lang="en" b="1" dirty="0">
                <a:solidFill>
                  <a:srgbClr val="101214"/>
                </a:solidFill>
                <a:latin typeface="PingFang SC" panose="020B0400000000000000" pitchFamily="34" charset="-122"/>
                <a:ea typeface="PingFang SC" panose="020B0400000000000000" pitchFamily="34" charset="-122"/>
              </a:rPr>
              <a:t>Since </a:t>
            </a:r>
            <a:r>
              <a:rPr lang="en-US" b="1" dirty="0">
                <a:solidFill>
                  <a:srgbClr val="101214"/>
                </a:solidFill>
                <a:latin typeface="PingFang SC" panose="020B0400000000000000" pitchFamily="34" charset="-122"/>
                <a:ea typeface="PingFang SC" panose="020B0400000000000000" pitchFamily="34" charset="-122"/>
              </a:rPr>
              <a:t>the number of deaths </a:t>
            </a:r>
            <a:r>
              <a:rPr lang="en-US" b="1" dirty="0">
                <a:solidFill>
                  <a:srgbClr val="C00000"/>
                </a:solidFill>
                <a:latin typeface="PingFang SC" panose="020B0400000000000000" pitchFamily="34" charset="-122"/>
                <a:ea typeface="PingFang SC" panose="020B0400000000000000" pitchFamily="34" charset="-122"/>
              </a:rPr>
              <a:t>decreases</a:t>
            </a:r>
            <a:r>
              <a:rPr lang="en-US" b="1" dirty="0">
                <a:solidFill>
                  <a:srgbClr val="101214"/>
                </a:solidFill>
                <a:latin typeface="PingFang SC" panose="020B0400000000000000" pitchFamily="34" charset="-122"/>
                <a:ea typeface="PingFang SC" panose="020B0400000000000000" pitchFamily="34" charset="-122"/>
              </a:rPr>
              <a:t> with the </a:t>
            </a:r>
            <a:r>
              <a:rPr lang="en-US" b="1" dirty="0">
                <a:solidFill>
                  <a:srgbClr val="C00000"/>
                </a:solidFill>
                <a:latin typeface="PingFang SC" panose="020B0400000000000000" pitchFamily="34" charset="-122"/>
                <a:ea typeface="PingFang SC" panose="020B0400000000000000" pitchFamily="34" charset="-122"/>
              </a:rPr>
              <a:t>vaccine</a:t>
            </a:r>
            <a:r>
              <a:rPr lang="en-US" b="1" dirty="0">
                <a:solidFill>
                  <a:srgbClr val="101214"/>
                </a:solidFill>
                <a:latin typeface="PingFang SC" panose="020B0400000000000000" pitchFamily="34" charset="-122"/>
                <a:ea typeface="PingFang SC" panose="020B0400000000000000" pitchFamily="34" charset="-122"/>
              </a:rPr>
              <a:t> effects, the company should target the north and southeast areas that have a lower percentage in both "completed primary series" and "with at least one dose”.</a:t>
            </a:r>
            <a:endParaRPr lang="en-US" b="1" dirty="0"/>
          </a:p>
        </p:txBody>
      </p:sp>
    </p:spTree>
    <p:extLst>
      <p:ext uri="{BB962C8B-B14F-4D97-AF65-F5344CB8AC3E}">
        <p14:creationId xmlns:p14="http://schemas.microsoft.com/office/powerpoint/2010/main" val="1889289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72">
            <a:extLst>
              <a:ext uri="{FF2B5EF4-FFF2-40B4-BE49-F238E27FC236}">
                <a16:creationId xmlns:a16="http://schemas.microsoft.com/office/drawing/2014/main" id="{D9965FBD-A188-4847-3663-80AD60932768}"/>
              </a:ext>
            </a:extLst>
          </p:cNvPr>
          <p:cNvSpPr txBox="1"/>
          <p:nvPr/>
        </p:nvSpPr>
        <p:spPr>
          <a:xfrm>
            <a:off x="8063738" y="821307"/>
            <a:ext cx="370614" cy="707886"/>
          </a:xfrm>
          <a:prstGeom prst="rect">
            <a:avLst/>
          </a:prstGeom>
          <a:noFill/>
        </p:spPr>
        <p:txBody>
          <a:bodyPr wrap="none" rtlCol="0">
            <a:spAutoFit/>
          </a:bodyPr>
          <a:lstStyle/>
          <a:p>
            <a:r>
              <a:rPr kumimoji="1" lang="en-US" altLang="zh-CN" sz="4000" b="1" dirty="0">
                <a:solidFill>
                  <a:schemeClr val="bg1"/>
                </a:solidFill>
              </a:rPr>
              <a:t>t</a:t>
            </a:r>
            <a:endParaRPr kumimoji="1" lang="zh-CN" altLang="en-US" sz="4000" b="1" dirty="0">
              <a:solidFill>
                <a:schemeClr val="bg1"/>
              </a:solidFill>
            </a:endParaRPr>
          </a:p>
        </p:txBody>
      </p:sp>
      <p:pic>
        <p:nvPicPr>
          <p:cNvPr id="5" name="Picture 2">
            <a:extLst>
              <a:ext uri="{FF2B5EF4-FFF2-40B4-BE49-F238E27FC236}">
                <a16:creationId xmlns:a16="http://schemas.microsoft.com/office/drawing/2014/main" id="{E1A0B6A0-A7E1-2724-89C5-424DF329D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V 形 6">
            <a:extLst>
              <a:ext uri="{FF2B5EF4-FFF2-40B4-BE49-F238E27FC236}">
                <a16:creationId xmlns:a16="http://schemas.microsoft.com/office/drawing/2014/main" id="{A18C3927-87FA-BB13-1B1C-3CBEA3CE4F58}"/>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9" name="箭头: V 形 8">
            <a:extLst>
              <a:ext uri="{FF2B5EF4-FFF2-40B4-BE49-F238E27FC236}">
                <a16:creationId xmlns:a16="http://schemas.microsoft.com/office/drawing/2014/main" id="{665F2069-0FD2-DB28-72B0-5CB3FA1144CF}"/>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6" name="箭头: V 形 15">
            <a:extLst>
              <a:ext uri="{FF2B5EF4-FFF2-40B4-BE49-F238E27FC236}">
                <a16:creationId xmlns:a16="http://schemas.microsoft.com/office/drawing/2014/main" id="{E037FF6B-B2DB-AA42-2DF3-97235B0D49DD}"/>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18" name="箭头: V 形 17">
            <a:extLst>
              <a:ext uri="{FF2B5EF4-FFF2-40B4-BE49-F238E27FC236}">
                <a16:creationId xmlns:a16="http://schemas.microsoft.com/office/drawing/2014/main" id="{BE27537B-C922-167B-65E7-1CDB1C67E602}"/>
              </a:ext>
            </a:extLst>
          </p:cNvPr>
          <p:cNvSpPr/>
          <p:nvPr/>
        </p:nvSpPr>
        <p:spPr>
          <a:xfrm>
            <a:off x="7278457"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C23F87CF-6EA3-C6A2-D156-8E8256553322}"/>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21" name="TextBox 10">
            <a:extLst>
              <a:ext uri="{FF2B5EF4-FFF2-40B4-BE49-F238E27FC236}">
                <a16:creationId xmlns:a16="http://schemas.microsoft.com/office/drawing/2014/main" id="{9C6A839D-8624-F1B4-BB0D-1C8F15DEA19F}"/>
              </a:ext>
            </a:extLst>
          </p:cNvPr>
          <p:cNvSpPr txBox="1"/>
          <p:nvPr/>
        </p:nvSpPr>
        <p:spPr>
          <a:xfrm>
            <a:off x="672474" y="215673"/>
            <a:ext cx="10063260" cy="43088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2A2E3A"/>
                </a:solidFill>
                <a:latin typeface="Apple Braille"/>
              </a:rPr>
              <a:t>Focus on </a:t>
            </a:r>
            <a:r>
              <a:rPr lang="en-US" altLang="zh-CN" sz="2800" b="1" dirty="0">
                <a:solidFill>
                  <a:srgbClr val="C00000"/>
                </a:solidFill>
                <a:latin typeface="Apple Braille"/>
              </a:rPr>
              <a:t>seasonal</a:t>
            </a:r>
            <a:r>
              <a:rPr lang="en-US" altLang="zh-CN" sz="2800" b="1" dirty="0">
                <a:solidFill>
                  <a:srgbClr val="2A2E3A"/>
                </a:solidFill>
                <a:latin typeface="Apple Braille"/>
              </a:rPr>
              <a:t> patterns (winter).</a:t>
            </a:r>
          </a:p>
        </p:txBody>
      </p:sp>
      <p:grpSp>
        <p:nvGrpSpPr>
          <p:cNvPr id="6" name="Group 23">
            <a:extLst>
              <a:ext uri="{FF2B5EF4-FFF2-40B4-BE49-F238E27FC236}">
                <a16:creationId xmlns:a16="http://schemas.microsoft.com/office/drawing/2014/main" id="{7F1F7DDC-0FDB-64AD-B8AE-8F4CCD9DB7E1}"/>
              </a:ext>
            </a:extLst>
          </p:cNvPr>
          <p:cNvGrpSpPr/>
          <p:nvPr/>
        </p:nvGrpSpPr>
        <p:grpSpPr>
          <a:xfrm>
            <a:off x="65963" y="181916"/>
            <a:ext cx="467701" cy="452733"/>
            <a:chOff x="0" y="-12700"/>
            <a:chExt cx="812800" cy="723901"/>
          </a:xfrm>
        </p:grpSpPr>
        <p:sp>
          <p:nvSpPr>
            <p:cNvPr id="8" name="Freeform 24">
              <a:extLst>
                <a:ext uri="{FF2B5EF4-FFF2-40B4-BE49-F238E27FC236}">
                  <a16:creationId xmlns:a16="http://schemas.microsoft.com/office/drawing/2014/main" id="{7C74A731-95A5-1F03-5E02-DB137C6CA2EE}"/>
                </a:ext>
              </a:extLst>
            </p:cNvPr>
            <p:cNvSpPr/>
            <p:nvPr/>
          </p:nvSpPr>
          <p:spPr>
            <a:xfrm>
              <a:off x="0" y="1"/>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A20E20"/>
            </a:solidFill>
          </p:spPr>
          <p:txBody>
            <a:bodyPr/>
            <a:lstStyle/>
            <a:p>
              <a:pPr algn="ctr"/>
              <a:r>
                <a:rPr lang="en-US" altLang="zh-CN" b="1" dirty="0">
                  <a:solidFill>
                    <a:schemeClr val="bg1"/>
                  </a:solidFill>
                </a:rPr>
                <a:t>8</a:t>
              </a:r>
              <a:endParaRPr lang="zh-CN" altLang="en-US" b="1" dirty="0">
                <a:solidFill>
                  <a:schemeClr val="bg1"/>
                </a:solidFill>
              </a:endParaRPr>
            </a:p>
          </p:txBody>
        </p:sp>
        <p:sp>
          <p:nvSpPr>
            <p:cNvPr id="10" name="TextBox 25">
              <a:extLst>
                <a:ext uri="{FF2B5EF4-FFF2-40B4-BE49-F238E27FC236}">
                  <a16:creationId xmlns:a16="http://schemas.microsoft.com/office/drawing/2014/main" id="{D98B2D98-C093-EE6D-A74C-AEE412582DF5}"/>
                </a:ext>
              </a:extLst>
            </p:cNvPr>
            <p:cNvSpPr txBox="1"/>
            <p:nvPr/>
          </p:nvSpPr>
          <p:spPr>
            <a:xfrm>
              <a:off x="0" y="-12700"/>
              <a:ext cx="812800" cy="698500"/>
            </a:xfrm>
            <a:prstGeom prst="rect">
              <a:avLst/>
            </a:prstGeom>
          </p:spPr>
          <p:txBody>
            <a:bodyPr lIns="50800" tIns="50800" rIns="50800" bIns="50800" rtlCol="0" anchor="ctr"/>
            <a:lstStyle/>
            <a:p>
              <a:pPr algn="ctr">
                <a:lnSpc>
                  <a:spcPts val="2100"/>
                </a:lnSpc>
              </a:pPr>
              <a:endParaRPr/>
            </a:p>
          </p:txBody>
        </p:sp>
      </p:grpSp>
      <p:pic>
        <p:nvPicPr>
          <p:cNvPr id="14" name="Picture 2">
            <a:extLst>
              <a:ext uri="{FF2B5EF4-FFF2-40B4-BE49-F238E27FC236}">
                <a16:creationId xmlns:a16="http://schemas.microsoft.com/office/drawing/2014/main" id="{479EDDC8-EB02-9C37-8780-D81F99D1BB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98" y="1175250"/>
            <a:ext cx="7911148" cy="4075065"/>
          </a:xfrm>
          <a:prstGeom prst="rect">
            <a:avLst/>
          </a:prstGeom>
          <a:noFill/>
          <a:extLst>
            <a:ext uri="{909E8E84-426E-40DD-AFC4-6F175D3DCCD1}">
              <a14:hiddenFill xmlns:a14="http://schemas.microsoft.com/office/drawing/2010/main">
                <a:solidFill>
                  <a:srgbClr val="FFFFFF"/>
                </a:solidFill>
              </a14:hiddenFill>
            </a:ext>
          </a:extLst>
        </p:spPr>
      </p:pic>
      <p:sp>
        <p:nvSpPr>
          <p:cNvPr id="25" name="椭圆 24">
            <a:extLst>
              <a:ext uri="{FF2B5EF4-FFF2-40B4-BE49-F238E27FC236}">
                <a16:creationId xmlns:a16="http://schemas.microsoft.com/office/drawing/2014/main" id="{977AC3DB-B918-47AA-193E-7815988D1718}"/>
              </a:ext>
            </a:extLst>
          </p:cNvPr>
          <p:cNvSpPr/>
          <p:nvPr/>
        </p:nvSpPr>
        <p:spPr>
          <a:xfrm>
            <a:off x="1738488" y="4222045"/>
            <a:ext cx="203201" cy="203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F099694C-749F-77A1-414C-9CDDEBCE8C8A}"/>
              </a:ext>
            </a:extLst>
          </p:cNvPr>
          <p:cNvSpPr/>
          <p:nvPr/>
        </p:nvSpPr>
        <p:spPr>
          <a:xfrm>
            <a:off x="3821289" y="4504268"/>
            <a:ext cx="231422" cy="237066"/>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5DBBAB60-C4FF-7FEC-D8D6-650D5D766B73}"/>
              </a:ext>
            </a:extLst>
          </p:cNvPr>
          <p:cNvSpPr/>
          <p:nvPr/>
        </p:nvSpPr>
        <p:spPr>
          <a:xfrm>
            <a:off x="5923819" y="4425246"/>
            <a:ext cx="231421" cy="237066"/>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E48E9650-ECEC-D3C8-4766-E984B22CC1D7}"/>
              </a:ext>
            </a:extLst>
          </p:cNvPr>
          <p:cNvSpPr/>
          <p:nvPr/>
        </p:nvSpPr>
        <p:spPr>
          <a:xfrm>
            <a:off x="2788356" y="1981202"/>
            <a:ext cx="231422" cy="2370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E0536D85-F3C2-070B-D093-21682DCE862D}"/>
              </a:ext>
            </a:extLst>
          </p:cNvPr>
          <p:cNvSpPr/>
          <p:nvPr/>
        </p:nvSpPr>
        <p:spPr>
          <a:xfrm>
            <a:off x="4981736" y="2782292"/>
            <a:ext cx="231422" cy="2370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DF2E1E68-FE91-1807-518E-8B0B5900CFD3}"/>
              </a:ext>
            </a:extLst>
          </p:cNvPr>
          <p:cNvSpPr/>
          <p:nvPr/>
        </p:nvSpPr>
        <p:spPr>
          <a:xfrm>
            <a:off x="8957734" y="1478394"/>
            <a:ext cx="231422" cy="2370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pple Braille"/>
            </a:endParaRPr>
          </a:p>
        </p:txBody>
      </p:sp>
      <p:sp>
        <p:nvSpPr>
          <p:cNvPr id="35" name="椭圆 34">
            <a:extLst>
              <a:ext uri="{FF2B5EF4-FFF2-40B4-BE49-F238E27FC236}">
                <a16:creationId xmlns:a16="http://schemas.microsoft.com/office/drawing/2014/main" id="{E3F40984-3033-FCC7-B4C2-3C90825B7D4C}"/>
              </a:ext>
            </a:extLst>
          </p:cNvPr>
          <p:cNvSpPr/>
          <p:nvPr/>
        </p:nvSpPr>
        <p:spPr>
          <a:xfrm>
            <a:off x="8969022" y="3673534"/>
            <a:ext cx="231422" cy="237066"/>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pple Braille"/>
            </a:endParaRPr>
          </a:p>
        </p:txBody>
      </p:sp>
      <p:sp>
        <p:nvSpPr>
          <p:cNvPr id="36" name="TextBox 23">
            <a:extLst>
              <a:ext uri="{FF2B5EF4-FFF2-40B4-BE49-F238E27FC236}">
                <a16:creationId xmlns:a16="http://schemas.microsoft.com/office/drawing/2014/main" id="{AFA13067-F866-69D6-E806-AC7751ECDD55}"/>
              </a:ext>
            </a:extLst>
          </p:cNvPr>
          <p:cNvSpPr txBox="1"/>
          <p:nvPr/>
        </p:nvSpPr>
        <p:spPr>
          <a:xfrm>
            <a:off x="8626957" y="1412261"/>
            <a:ext cx="3019469" cy="646331"/>
          </a:xfrm>
          <a:prstGeom prst="rect">
            <a:avLst/>
          </a:prstGeom>
          <a:noFill/>
        </p:spPr>
        <p:txBody>
          <a:bodyPr wrap="square" rtlCol="0">
            <a:spAutoFit/>
          </a:bodyPr>
          <a:lstStyle/>
          <a:p>
            <a:pPr algn="ctr"/>
            <a:r>
              <a:rPr lang="en-US" b="1" u="sng" dirty="0">
                <a:latin typeface="Apple Braille"/>
              </a:rPr>
              <a:t>Winter Period:</a:t>
            </a:r>
          </a:p>
          <a:p>
            <a:pPr algn="ctr"/>
            <a:r>
              <a:rPr lang="en-US" b="1" dirty="0">
                <a:latin typeface="Apple Braille"/>
              </a:rPr>
              <a:t>Dec - Feb</a:t>
            </a:r>
          </a:p>
        </p:txBody>
      </p:sp>
      <p:sp>
        <p:nvSpPr>
          <p:cNvPr id="37" name="TextBox 23">
            <a:extLst>
              <a:ext uri="{FF2B5EF4-FFF2-40B4-BE49-F238E27FC236}">
                <a16:creationId xmlns:a16="http://schemas.microsoft.com/office/drawing/2014/main" id="{D0267FAE-4135-D7DB-E6F4-2D3B01BA5940}"/>
              </a:ext>
            </a:extLst>
          </p:cNvPr>
          <p:cNvSpPr txBox="1"/>
          <p:nvPr/>
        </p:nvSpPr>
        <p:spPr>
          <a:xfrm>
            <a:off x="8726130" y="3587752"/>
            <a:ext cx="3019469" cy="646331"/>
          </a:xfrm>
          <a:prstGeom prst="rect">
            <a:avLst/>
          </a:prstGeom>
          <a:noFill/>
        </p:spPr>
        <p:txBody>
          <a:bodyPr wrap="square" rtlCol="0">
            <a:spAutoFit/>
          </a:bodyPr>
          <a:lstStyle/>
          <a:p>
            <a:pPr algn="ctr"/>
            <a:r>
              <a:rPr lang="en-US" b="1" u="sng" dirty="0">
                <a:latin typeface="Apple Braille"/>
              </a:rPr>
              <a:t>Summer Period:</a:t>
            </a:r>
          </a:p>
          <a:p>
            <a:pPr algn="ctr"/>
            <a:r>
              <a:rPr lang="en-US" b="1" dirty="0">
                <a:latin typeface="Apple Braille"/>
              </a:rPr>
              <a:t>May - Aug</a:t>
            </a:r>
          </a:p>
        </p:txBody>
      </p:sp>
      <p:sp>
        <p:nvSpPr>
          <p:cNvPr id="38" name="矩形 37">
            <a:extLst>
              <a:ext uri="{FF2B5EF4-FFF2-40B4-BE49-F238E27FC236}">
                <a16:creationId xmlns:a16="http://schemas.microsoft.com/office/drawing/2014/main" id="{4E7E0201-5C03-F635-6B5F-F423F0CAB715}"/>
              </a:ext>
            </a:extLst>
          </p:cNvPr>
          <p:cNvSpPr/>
          <p:nvPr/>
        </p:nvSpPr>
        <p:spPr>
          <a:xfrm>
            <a:off x="1603103" y="3838642"/>
            <a:ext cx="406400" cy="1055183"/>
          </a:xfrm>
          <a:prstGeom prst="rect">
            <a:avLst/>
          </a:prstGeom>
          <a:solidFill>
            <a:schemeClr val="accent6">
              <a:lumMod val="20000"/>
              <a:lumOff val="80000"/>
              <a:alpha val="44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ABBFFDC2-0995-06A4-9A42-555E30B9558D}"/>
              </a:ext>
            </a:extLst>
          </p:cNvPr>
          <p:cNvSpPr/>
          <p:nvPr/>
        </p:nvSpPr>
        <p:spPr>
          <a:xfrm>
            <a:off x="3733800" y="4293337"/>
            <a:ext cx="406400" cy="619858"/>
          </a:xfrm>
          <a:prstGeom prst="rect">
            <a:avLst/>
          </a:prstGeom>
          <a:solidFill>
            <a:schemeClr val="accent6">
              <a:lumMod val="20000"/>
              <a:lumOff val="80000"/>
              <a:alpha val="44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1F3F0ED6-C48F-833E-5A30-495985A11FAD}"/>
              </a:ext>
            </a:extLst>
          </p:cNvPr>
          <p:cNvSpPr/>
          <p:nvPr/>
        </p:nvSpPr>
        <p:spPr>
          <a:xfrm>
            <a:off x="5836329" y="4293338"/>
            <a:ext cx="406400" cy="619858"/>
          </a:xfrm>
          <a:prstGeom prst="rect">
            <a:avLst/>
          </a:prstGeom>
          <a:solidFill>
            <a:schemeClr val="accent6">
              <a:lumMod val="20000"/>
              <a:lumOff val="80000"/>
              <a:alpha val="44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C8993402-ADA0-0D35-64E9-44D63DF3B51C}"/>
              </a:ext>
            </a:extLst>
          </p:cNvPr>
          <p:cNvSpPr/>
          <p:nvPr/>
        </p:nvSpPr>
        <p:spPr>
          <a:xfrm>
            <a:off x="2744611" y="1481169"/>
            <a:ext cx="318911" cy="3432026"/>
          </a:xfrm>
          <a:prstGeom prst="rect">
            <a:avLst/>
          </a:prstGeom>
          <a:solidFill>
            <a:schemeClr val="accent2">
              <a:lumMod val="40000"/>
              <a:lumOff val="60000"/>
              <a:alpha val="44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11000479-DDDC-12D6-C4E5-F89F044D0E1D}"/>
              </a:ext>
            </a:extLst>
          </p:cNvPr>
          <p:cNvSpPr/>
          <p:nvPr/>
        </p:nvSpPr>
        <p:spPr>
          <a:xfrm>
            <a:off x="4937991" y="2218268"/>
            <a:ext cx="318911" cy="2756171"/>
          </a:xfrm>
          <a:prstGeom prst="rect">
            <a:avLst/>
          </a:prstGeom>
          <a:solidFill>
            <a:schemeClr val="accent2">
              <a:lumMod val="40000"/>
              <a:lumOff val="60000"/>
              <a:alpha val="44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TextBox 16">
            <a:extLst>
              <a:ext uri="{FF2B5EF4-FFF2-40B4-BE49-F238E27FC236}">
                <a16:creationId xmlns:a16="http://schemas.microsoft.com/office/drawing/2014/main" id="{0F006ABE-E5F4-44B8-D5A7-D6F1034A5E50}"/>
              </a:ext>
            </a:extLst>
          </p:cNvPr>
          <p:cNvSpPr txBox="1"/>
          <p:nvPr/>
        </p:nvSpPr>
        <p:spPr>
          <a:xfrm>
            <a:off x="8796289" y="2407958"/>
            <a:ext cx="3067145" cy="369332"/>
          </a:xfrm>
          <a:prstGeom prst="rect">
            <a:avLst/>
          </a:prstGeom>
          <a:noFill/>
        </p:spPr>
        <p:txBody>
          <a:bodyPr wrap="square" rtlCol="0">
            <a:spAutoFit/>
          </a:bodyPr>
          <a:lstStyle/>
          <a:p>
            <a:pPr algn="ctr"/>
            <a:r>
              <a:rPr lang="en" b="1" dirty="0">
                <a:solidFill>
                  <a:srgbClr val="101214"/>
                </a:solidFill>
                <a:latin typeface="Apple Braille"/>
                <a:ea typeface="PingFang SC" panose="020B0400000000000000" pitchFamily="34" charset="-122"/>
              </a:rPr>
              <a:t>Around peak time</a:t>
            </a:r>
            <a:endParaRPr lang="en-US" b="1" dirty="0">
              <a:latin typeface="Apple Braille"/>
            </a:endParaRPr>
          </a:p>
        </p:txBody>
      </p:sp>
      <p:sp>
        <p:nvSpPr>
          <p:cNvPr id="44" name="TextBox 16">
            <a:extLst>
              <a:ext uri="{FF2B5EF4-FFF2-40B4-BE49-F238E27FC236}">
                <a16:creationId xmlns:a16="http://schemas.microsoft.com/office/drawing/2014/main" id="{DED42F3B-85DB-DD24-9DEB-FBC822F1C6A7}"/>
              </a:ext>
            </a:extLst>
          </p:cNvPr>
          <p:cNvSpPr txBox="1"/>
          <p:nvPr/>
        </p:nvSpPr>
        <p:spPr>
          <a:xfrm>
            <a:off x="8894539" y="4662312"/>
            <a:ext cx="3067145" cy="369332"/>
          </a:xfrm>
          <a:prstGeom prst="rect">
            <a:avLst/>
          </a:prstGeom>
          <a:noFill/>
        </p:spPr>
        <p:txBody>
          <a:bodyPr wrap="square" rtlCol="0">
            <a:spAutoFit/>
          </a:bodyPr>
          <a:lstStyle/>
          <a:p>
            <a:pPr algn="ctr"/>
            <a:r>
              <a:rPr lang="en" altLang="zh-CN" b="1" i="0" u="none" strike="noStrike" dirty="0">
                <a:solidFill>
                  <a:srgbClr val="101214"/>
                </a:solidFill>
                <a:effectLst/>
                <a:latin typeface="Apple Braille"/>
                <a:ea typeface="PingFang SC" panose="020B0400000000000000" pitchFamily="34" charset="-122"/>
              </a:rPr>
              <a:t>Slowing death rates</a:t>
            </a:r>
            <a:endParaRPr lang="en-US" b="1" dirty="0">
              <a:latin typeface="Apple Braille"/>
            </a:endParaRPr>
          </a:p>
        </p:txBody>
      </p:sp>
    </p:spTree>
    <p:extLst>
      <p:ext uri="{BB962C8B-B14F-4D97-AF65-F5344CB8AC3E}">
        <p14:creationId xmlns:p14="http://schemas.microsoft.com/office/powerpoint/2010/main" val="2716868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noChangeAspect="1"/>
          </p:cNvGrpSpPr>
          <p:nvPr/>
        </p:nvGrpSpPr>
        <p:grpSpPr>
          <a:xfrm>
            <a:off x="6884223" y="1467555"/>
            <a:ext cx="5223019" cy="5223019"/>
            <a:chOff x="0" y="0"/>
            <a:chExt cx="6350000" cy="6350000"/>
          </a:xfrm>
        </p:grpSpPr>
        <p:sp>
          <p:nvSpPr>
            <p:cNvPr id="6" name="Freeform 6"/>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50093"/>
              </a:stretch>
            </a:blipFill>
          </p:spPr>
        </p:sp>
      </p:grpSp>
      <p:pic>
        <p:nvPicPr>
          <p:cNvPr id="18" name="Picture 2">
            <a:extLst>
              <a:ext uri="{FF2B5EF4-FFF2-40B4-BE49-F238E27FC236}">
                <a16:creationId xmlns:a16="http://schemas.microsoft.com/office/drawing/2014/main" id="{104A669C-09C6-B944-D605-89CEF3F38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9" name="箭头: V 形 6">
            <a:extLst>
              <a:ext uri="{FF2B5EF4-FFF2-40B4-BE49-F238E27FC236}">
                <a16:creationId xmlns:a16="http://schemas.microsoft.com/office/drawing/2014/main" id="{9945D88D-577D-F560-2F4E-7BC575D85913}"/>
              </a:ext>
            </a:extLst>
          </p:cNvPr>
          <p:cNvSpPr/>
          <p:nvPr/>
        </p:nvSpPr>
        <p:spPr>
          <a:xfrm>
            <a:off x="-10855"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20" name="箭头: V 形 8">
            <a:extLst>
              <a:ext uri="{FF2B5EF4-FFF2-40B4-BE49-F238E27FC236}">
                <a16:creationId xmlns:a16="http://schemas.microsoft.com/office/drawing/2014/main" id="{A5A40E36-8962-AA21-4493-7D95C1D7ED9D}"/>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21" name="箭头: V 形 15">
            <a:extLst>
              <a:ext uri="{FF2B5EF4-FFF2-40B4-BE49-F238E27FC236}">
                <a16:creationId xmlns:a16="http://schemas.microsoft.com/office/drawing/2014/main" id="{ADCC8BC0-A5F7-6B2B-7713-4E73895B15A7}"/>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22" name="箭头: V 形 17">
            <a:extLst>
              <a:ext uri="{FF2B5EF4-FFF2-40B4-BE49-F238E27FC236}">
                <a16:creationId xmlns:a16="http://schemas.microsoft.com/office/drawing/2014/main" id="{1ED95C26-B88F-4271-6834-6F3922BFA758}"/>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23" name="箭头: V 形 18">
            <a:extLst>
              <a:ext uri="{FF2B5EF4-FFF2-40B4-BE49-F238E27FC236}">
                <a16:creationId xmlns:a16="http://schemas.microsoft.com/office/drawing/2014/main" id="{246AE720-8FAE-2D2D-E9CF-D85A7E9ADEE9}"/>
              </a:ext>
            </a:extLst>
          </p:cNvPr>
          <p:cNvSpPr/>
          <p:nvPr/>
        </p:nvSpPr>
        <p:spPr>
          <a:xfrm>
            <a:off x="9702800" y="6501907"/>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pic>
        <p:nvPicPr>
          <p:cNvPr id="26" name="图片 25" descr="图形用户界面, 图示, 文本, 应用程序, 聊天或短信&#10;&#10;描述已自动生成">
            <a:extLst>
              <a:ext uri="{FF2B5EF4-FFF2-40B4-BE49-F238E27FC236}">
                <a16:creationId xmlns:a16="http://schemas.microsoft.com/office/drawing/2014/main" id="{A0D6A6D6-342C-6F05-2DD9-BFC3530A3B89}"/>
              </a:ext>
            </a:extLst>
          </p:cNvPr>
          <p:cNvPicPr>
            <a:picLocks noChangeAspect="1"/>
          </p:cNvPicPr>
          <p:nvPr/>
        </p:nvPicPr>
        <p:blipFill>
          <a:blip r:embed="rId4"/>
          <a:stretch>
            <a:fillRect/>
          </a:stretch>
        </p:blipFill>
        <p:spPr>
          <a:xfrm>
            <a:off x="-10855" y="552706"/>
            <a:ext cx="7348742" cy="5535010"/>
          </a:xfrm>
          <a:prstGeom prst="rect">
            <a:avLst/>
          </a:prstGeom>
        </p:spPr>
      </p:pic>
      <p:sp>
        <p:nvSpPr>
          <p:cNvPr id="7" name="TextBox 7"/>
          <p:cNvSpPr txBox="1"/>
          <p:nvPr/>
        </p:nvSpPr>
        <p:spPr>
          <a:xfrm>
            <a:off x="297472" y="190706"/>
            <a:ext cx="2180874" cy="845809"/>
          </a:xfrm>
          <a:prstGeom prst="rect">
            <a:avLst/>
          </a:prstGeom>
        </p:spPr>
        <p:txBody>
          <a:bodyPr wrap="square" lIns="0" tIns="0" rIns="0" bIns="0" rtlCol="0" anchor="t">
            <a:spAutoFit/>
          </a:bodyPr>
          <a:lstStyle/>
          <a:p>
            <a:pPr>
              <a:lnSpc>
                <a:spcPts val="6800"/>
              </a:lnSpc>
            </a:pPr>
            <a:r>
              <a:rPr lang="en-US" sz="5666" b="1" dirty="0">
                <a:solidFill>
                  <a:srgbClr val="A20E20"/>
                </a:solidFill>
                <a:latin typeface="Apple Braille"/>
              </a:rPr>
              <a:t>Q&amp;A</a:t>
            </a:r>
          </a:p>
        </p:txBody>
      </p:sp>
      <p:pic>
        <p:nvPicPr>
          <p:cNvPr id="3" name="Picture 2" descr="A picture containing graphical user interface&#10;&#10;Description automatically generated">
            <a:extLst>
              <a:ext uri="{FF2B5EF4-FFF2-40B4-BE49-F238E27FC236}">
                <a16:creationId xmlns:a16="http://schemas.microsoft.com/office/drawing/2014/main" id="{31690F46-1FE2-9382-0C3E-194B3567F946}"/>
              </a:ext>
            </a:extLst>
          </p:cNvPr>
          <p:cNvPicPr>
            <a:picLocks noChangeAspect="1"/>
          </p:cNvPicPr>
          <p:nvPr/>
        </p:nvPicPr>
        <p:blipFill>
          <a:blip r:embed="rId5"/>
          <a:stretch>
            <a:fillRect/>
          </a:stretch>
        </p:blipFill>
        <p:spPr>
          <a:xfrm>
            <a:off x="3369784" y="1389105"/>
            <a:ext cx="1743392" cy="46698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995451AD-A495-1052-7881-19E3DB2AC85F}"/>
              </a:ext>
            </a:extLst>
          </p:cNvPr>
          <p:cNvPicPr>
            <a:picLocks noChangeAspect="1"/>
          </p:cNvPicPr>
          <p:nvPr/>
        </p:nvPicPr>
        <p:blipFill>
          <a:blip r:embed="rId6"/>
          <a:stretch>
            <a:fillRect/>
          </a:stretch>
        </p:blipFill>
        <p:spPr>
          <a:xfrm>
            <a:off x="3479367" y="5090581"/>
            <a:ext cx="1559164" cy="4095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dirty="0">
                <a:solidFill>
                  <a:schemeClr val="bg1"/>
                </a:solidFill>
                <a:latin typeface="+mj-lt"/>
                <a:ea typeface="+mj-ea"/>
                <a:cs typeface="+mj-cs"/>
              </a:rPr>
              <a:t>Appendix—Bass Model Daily</a:t>
            </a:r>
          </a:p>
        </p:txBody>
      </p:sp>
      <p:cxnSp>
        <p:nvCxnSpPr>
          <p:cNvPr id="36" name="Straight Connector 3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10;&#10;Description automatically generated with medium confidence">
            <a:extLst>
              <a:ext uri="{FF2B5EF4-FFF2-40B4-BE49-F238E27FC236}">
                <a16:creationId xmlns:a16="http://schemas.microsoft.com/office/drawing/2014/main" id="{57455E51-5E1A-A699-1314-AAF101F67E6A}"/>
              </a:ext>
            </a:extLst>
          </p:cNvPr>
          <p:cNvPicPr>
            <a:picLocks noChangeAspect="1"/>
          </p:cNvPicPr>
          <p:nvPr/>
        </p:nvPicPr>
        <p:blipFill>
          <a:blip r:embed="rId2"/>
          <a:stretch>
            <a:fillRect/>
          </a:stretch>
        </p:blipFill>
        <p:spPr>
          <a:xfrm>
            <a:off x="1252019" y="2427541"/>
            <a:ext cx="9632863" cy="3997637"/>
          </a:xfrm>
          <a:prstGeom prst="rect">
            <a:avLst/>
          </a:prstGeom>
        </p:spPr>
      </p:pic>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60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dirty="0">
                <a:solidFill>
                  <a:schemeClr val="bg1"/>
                </a:solidFill>
                <a:latin typeface="+mj-lt"/>
                <a:ea typeface="+mj-ea"/>
                <a:cs typeface="+mj-cs"/>
              </a:rPr>
              <a:t>Appendix—Bass Model Weekly</a:t>
            </a:r>
          </a:p>
        </p:txBody>
      </p:sp>
      <p:cxnSp>
        <p:nvCxnSpPr>
          <p:cNvPr id="47" name="Straight Connector 46">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application, table, Excel&#10;&#10;Description automatically generated">
            <a:extLst>
              <a:ext uri="{FF2B5EF4-FFF2-40B4-BE49-F238E27FC236}">
                <a16:creationId xmlns:a16="http://schemas.microsoft.com/office/drawing/2014/main" id="{44A5E88A-0BFF-49A9-24D5-3B782EFBC677}"/>
              </a:ext>
            </a:extLst>
          </p:cNvPr>
          <p:cNvPicPr>
            <a:picLocks noChangeAspect="1"/>
          </p:cNvPicPr>
          <p:nvPr/>
        </p:nvPicPr>
        <p:blipFill>
          <a:blip r:embed="rId2"/>
          <a:stretch>
            <a:fillRect/>
          </a:stretch>
        </p:blipFill>
        <p:spPr>
          <a:xfrm>
            <a:off x="1525679" y="2427541"/>
            <a:ext cx="9085543" cy="3997637"/>
          </a:xfrm>
          <a:prstGeom prst="rect">
            <a:avLst/>
          </a:prstGeom>
        </p:spPr>
      </p:pic>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566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dirty="0">
                <a:solidFill>
                  <a:schemeClr val="bg1"/>
                </a:solidFill>
                <a:latin typeface="+mj-lt"/>
                <a:ea typeface="+mj-ea"/>
                <a:cs typeface="+mj-cs"/>
              </a:rPr>
              <a:t>Appendix—Bass Model Monthly</a:t>
            </a:r>
          </a:p>
        </p:txBody>
      </p:sp>
      <p:cxnSp>
        <p:nvCxnSpPr>
          <p:cNvPr id="58" name="Straight Connector 5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application, table, Excel&#10;&#10;Description automatically generated">
            <a:extLst>
              <a:ext uri="{FF2B5EF4-FFF2-40B4-BE49-F238E27FC236}">
                <a16:creationId xmlns:a16="http://schemas.microsoft.com/office/drawing/2014/main" id="{81FB84F0-319F-484C-448C-B027991B653D}"/>
              </a:ext>
            </a:extLst>
          </p:cNvPr>
          <p:cNvPicPr>
            <a:picLocks noChangeAspect="1"/>
          </p:cNvPicPr>
          <p:nvPr/>
        </p:nvPicPr>
        <p:blipFill>
          <a:blip r:embed="rId2"/>
          <a:stretch>
            <a:fillRect/>
          </a:stretch>
        </p:blipFill>
        <p:spPr>
          <a:xfrm>
            <a:off x="2933048" y="2427541"/>
            <a:ext cx="6270805" cy="3997637"/>
          </a:xfrm>
          <a:prstGeom prst="rect">
            <a:avLst/>
          </a:prstGeom>
        </p:spPr>
      </p:pic>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490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Appendix—Bass Model State Level</a:t>
            </a:r>
          </a:p>
        </p:txBody>
      </p:sp>
      <p:cxnSp>
        <p:nvCxnSpPr>
          <p:cNvPr id="45" name="Straight Connector 4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descr="Table&#10;&#10;Description automatically generated">
            <a:extLst>
              <a:ext uri="{FF2B5EF4-FFF2-40B4-BE49-F238E27FC236}">
                <a16:creationId xmlns:a16="http://schemas.microsoft.com/office/drawing/2014/main" id="{B43FB92D-447B-BC2C-7AA4-FB7C6A558599}"/>
              </a:ext>
            </a:extLst>
          </p:cNvPr>
          <p:cNvPicPr>
            <a:picLocks noChangeAspect="1"/>
          </p:cNvPicPr>
          <p:nvPr/>
        </p:nvPicPr>
        <p:blipFill>
          <a:blip r:embed="rId2"/>
          <a:stretch>
            <a:fillRect/>
          </a:stretch>
        </p:blipFill>
        <p:spPr>
          <a:xfrm>
            <a:off x="621942" y="2426818"/>
            <a:ext cx="4875167" cy="3997637"/>
          </a:xfrm>
          <a:prstGeom prst="rect">
            <a:avLst/>
          </a:prstGeom>
        </p:spPr>
      </p:pic>
      <p:cxnSp>
        <p:nvCxnSpPr>
          <p:cNvPr id="47" name="Straight Connector 4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6" name="Picture 15" descr="Graphical user interface, text, application&#10;&#10;Description automatically generated">
            <a:extLst>
              <a:ext uri="{FF2B5EF4-FFF2-40B4-BE49-F238E27FC236}">
                <a16:creationId xmlns:a16="http://schemas.microsoft.com/office/drawing/2014/main" id="{D451B9D6-7A13-AE86-2877-BCBD2CE12DFE}"/>
              </a:ext>
            </a:extLst>
          </p:cNvPr>
          <p:cNvPicPr>
            <a:picLocks noChangeAspect="1"/>
          </p:cNvPicPr>
          <p:nvPr/>
        </p:nvPicPr>
        <p:blipFill>
          <a:blip r:embed="rId3"/>
          <a:stretch>
            <a:fillRect/>
          </a:stretch>
        </p:blipFill>
        <p:spPr>
          <a:xfrm>
            <a:off x="6445073" y="3389012"/>
            <a:ext cx="5455917" cy="2073248"/>
          </a:xfrm>
          <a:prstGeom prst="rect">
            <a:avLst/>
          </a:prstGeom>
        </p:spPr>
      </p:pic>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06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3B612688-BD97-76D7-A069-D5D3E0F11C6B}"/>
              </a:ext>
            </a:extLst>
          </p:cNvPr>
          <p:cNvGrpSpPr/>
          <p:nvPr/>
        </p:nvGrpSpPr>
        <p:grpSpPr>
          <a:xfrm>
            <a:off x="525764" y="209701"/>
            <a:ext cx="7345244" cy="1184555"/>
            <a:chOff x="0" y="0"/>
            <a:chExt cx="13354426" cy="2369109"/>
          </a:xfrm>
        </p:grpSpPr>
        <p:sp>
          <p:nvSpPr>
            <p:cNvPr id="14" name="TextBox 3">
              <a:extLst>
                <a:ext uri="{FF2B5EF4-FFF2-40B4-BE49-F238E27FC236}">
                  <a16:creationId xmlns:a16="http://schemas.microsoft.com/office/drawing/2014/main" id="{478292DA-D266-E98C-50C2-D36E424AB1F2}"/>
                </a:ext>
              </a:extLst>
            </p:cNvPr>
            <p:cNvSpPr txBox="1"/>
            <p:nvPr/>
          </p:nvSpPr>
          <p:spPr>
            <a:xfrm>
              <a:off x="0" y="0"/>
              <a:ext cx="13354426" cy="1646603"/>
            </a:xfrm>
            <a:prstGeom prst="rect">
              <a:avLst/>
            </a:prstGeom>
          </p:spPr>
          <p:txBody>
            <a:bodyPr lIns="0" tIns="0" rIns="0" bIns="0" rtlCol="0" anchor="t">
              <a:spAutoFit/>
            </a:bodyPr>
            <a:lstStyle/>
            <a:p>
              <a:pPr>
                <a:lnSpc>
                  <a:spcPts val="6800"/>
                </a:lnSpc>
              </a:pPr>
              <a:r>
                <a:rPr lang="en-US" sz="5000" b="1" dirty="0">
                  <a:solidFill>
                    <a:srgbClr val="A20E20"/>
                  </a:solidFill>
                  <a:latin typeface="Apple Braille"/>
                </a:rPr>
                <a:t>Background + Outcome</a:t>
              </a:r>
            </a:p>
          </p:txBody>
        </p:sp>
        <p:sp>
          <p:nvSpPr>
            <p:cNvPr id="16" name="TextBox 4">
              <a:extLst>
                <a:ext uri="{FF2B5EF4-FFF2-40B4-BE49-F238E27FC236}">
                  <a16:creationId xmlns:a16="http://schemas.microsoft.com/office/drawing/2014/main" id="{2014502F-B527-875C-D8FA-78199ED01A36}"/>
                </a:ext>
              </a:extLst>
            </p:cNvPr>
            <p:cNvSpPr txBox="1"/>
            <p:nvPr/>
          </p:nvSpPr>
          <p:spPr>
            <a:xfrm>
              <a:off x="0" y="1600181"/>
              <a:ext cx="13354426"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Problem Background: Company</a:t>
              </a:r>
            </a:p>
          </p:txBody>
        </p:sp>
      </p:grpSp>
      <p:pic>
        <p:nvPicPr>
          <p:cNvPr id="11" name="Picture 2">
            <a:extLst>
              <a:ext uri="{FF2B5EF4-FFF2-40B4-BE49-F238E27FC236}">
                <a16:creationId xmlns:a16="http://schemas.microsoft.com/office/drawing/2014/main" id="{313B20C8-42C8-8365-5042-75ECC9E33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2" name="箭头: V 形 11">
            <a:extLst>
              <a:ext uri="{FF2B5EF4-FFF2-40B4-BE49-F238E27FC236}">
                <a16:creationId xmlns:a16="http://schemas.microsoft.com/office/drawing/2014/main" id="{31561F3C-0699-ED18-8CE3-FE83A888D51F}"/>
              </a:ext>
            </a:extLst>
          </p:cNvPr>
          <p:cNvSpPr/>
          <p:nvPr/>
        </p:nvSpPr>
        <p:spPr>
          <a:xfrm>
            <a:off x="-10855"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5" name="箭头: V 形 14">
            <a:extLst>
              <a:ext uri="{FF2B5EF4-FFF2-40B4-BE49-F238E27FC236}">
                <a16:creationId xmlns:a16="http://schemas.microsoft.com/office/drawing/2014/main" id="{281FB72C-380B-D4C1-624E-F2AE6ED2C441}"/>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BDAFB8A1-562B-2EC5-65B7-A6C9E952B162}"/>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27" name="箭头: V 形 26">
            <a:extLst>
              <a:ext uri="{FF2B5EF4-FFF2-40B4-BE49-F238E27FC236}">
                <a16:creationId xmlns:a16="http://schemas.microsoft.com/office/drawing/2014/main" id="{93D5CAD5-3582-7AF3-3869-04E10976700D}"/>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28" name="箭头: V 形 27">
            <a:extLst>
              <a:ext uri="{FF2B5EF4-FFF2-40B4-BE49-F238E27FC236}">
                <a16:creationId xmlns:a16="http://schemas.microsoft.com/office/drawing/2014/main" id="{0AE33416-C450-E09E-9B0F-50BCDCFA8381}"/>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sp>
        <p:nvSpPr>
          <p:cNvPr id="83" name="TextBox 82">
            <a:extLst>
              <a:ext uri="{FF2B5EF4-FFF2-40B4-BE49-F238E27FC236}">
                <a16:creationId xmlns:a16="http://schemas.microsoft.com/office/drawing/2014/main" id="{F56B6D4B-10BE-6C87-C558-E917A048B05D}"/>
              </a:ext>
            </a:extLst>
          </p:cNvPr>
          <p:cNvSpPr txBox="1"/>
          <p:nvPr/>
        </p:nvSpPr>
        <p:spPr>
          <a:xfrm>
            <a:off x="525764" y="1769108"/>
            <a:ext cx="10086975" cy="406265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2A2E3A"/>
                </a:solidFill>
                <a:latin typeface="Apple Braille"/>
              </a:rPr>
              <a:t>Global life and health reinsurance company</a:t>
            </a:r>
          </a:p>
          <a:p>
            <a:pPr marL="285750" indent="-285750">
              <a:buFont typeface="Arial" panose="020B0604020202020204" pitchFamily="34" charset="0"/>
              <a:buChar char="•"/>
            </a:pPr>
            <a:r>
              <a:rPr lang="en-US" sz="2000" dirty="0">
                <a:solidFill>
                  <a:srgbClr val="2A2E3A"/>
                </a:solidFill>
                <a:latin typeface="Apple Braille"/>
              </a:rPr>
              <a:t>Business:</a:t>
            </a:r>
          </a:p>
          <a:p>
            <a:pPr marL="742950" lvl="1" indent="-285750">
              <a:buFont typeface="Arial" panose="020B0604020202020204" pitchFamily="34" charset="0"/>
              <a:buChar char="•"/>
            </a:pPr>
            <a:r>
              <a:rPr lang="en-US" sz="2000" dirty="0">
                <a:solidFill>
                  <a:srgbClr val="2A2E3A"/>
                </a:solidFill>
                <a:latin typeface="Apple Braille"/>
              </a:rPr>
              <a:t>Reinsurance</a:t>
            </a:r>
          </a:p>
          <a:p>
            <a:pPr marL="742950" lvl="1" indent="-285750">
              <a:buFont typeface="Arial" panose="020B0604020202020204" pitchFamily="34" charset="0"/>
              <a:buChar char="•"/>
            </a:pPr>
            <a:r>
              <a:rPr lang="en-US" altLang="zh-CN" sz="2000" dirty="0">
                <a:solidFill>
                  <a:srgbClr val="2A2E3A"/>
                </a:solidFill>
                <a:latin typeface="Apple Braille"/>
              </a:rPr>
              <a:t>L</a:t>
            </a:r>
            <a:r>
              <a:rPr lang="en-US" sz="2000" dirty="0">
                <a:solidFill>
                  <a:srgbClr val="2A2E3A"/>
                </a:solidFill>
                <a:latin typeface="Apple Braille"/>
              </a:rPr>
              <a:t>iving benefits reinsurance</a:t>
            </a:r>
          </a:p>
          <a:p>
            <a:pPr marL="742950" lvl="1" indent="-285750">
              <a:buFont typeface="Arial" panose="020B0604020202020204" pitchFamily="34" charset="0"/>
              <a:buChar char="•"/>
            </a:pPr>
            <a:r>
              <a:rPr lang="en-US" sz="2000" dirty="0">
                <a:solidFill>
                  <a:srgbClr val="2A2E3A"/>
                </a:solidFill>
                <a:latin typeface="Apple Braille"/>
              </a:rPr>
              <a:t>Group reinsurance</a:t>
            </a:r>
          </a:p>
          <a:p>
            <a:pPr marL="742950" lvl="1" indent="-285750">
              <a:buFont typeface="Arial" panose="020B0604020202020204" pitchFamily="34" charset="0"/>
              <a:buChar char="•"/>
            </a:pPr>
            <a:r>
              <a:rPr lang="en-US" sz="2000" dirty="0">
                <a:solidFill>
                  <a:srgbClr val="2A2E3A"/>
                </a:solidFill>
                <a:latin typeface="Apple Braille"/>
              </a:rPr>
              <a:t>Health reinsurance</a:t>
            </a:r>
          </a:p>
          <a:p>
            <a:pPr marL="742950" lvl="1" indent="-285750">
              <a:buFont typeface="Arial" panose="020B0604020202020204" pitchFamily="34" charset="0"/>
              <a:buChar char="•"/>
            </a:pPr>
            <a:r>
              <a:rPr lang="en-US" sz="2000" dirty="0">
                <a:solidFill>
                  <a:srgbClr val="2A2E3A"/>
                </a:solidFill>
                <a:latin typeface="Apple Braille"/>
              </a:rPr>
              <a:t>Financial solutions</a:t>
            </a:r>
          </a:p>
          <a:p>
            <a:pPr marL="742950" lvl="1" indent="-285750">
              <a:buFont typeface="Arial" panose="020B0604020202020204" pitchFamily="34" charset="0"/>
              <a:buChar char="•"/>
            </a:pPr>
            <a:r>
              <a:rPr lang="en-US" sz="2000" dirty="0">
                <a:solidFill>
                  <a:srgbClr val="2A2E3A"/>
                </a:solidFill>
                <a:latin typeface="Apple Braille"/>
              </a:rPr>
              <a:t>Facultative underwriting</a:t>
            </a:r>
          </a:p>
          <a:p>
            <a:pPr marL="285750" indent="-285750">
              <a:buFont typeface="Arial" panose="020B0604020202020204" pitchFamily="34" charset="0"/>
              <a:buChar char="•"/>
            </a:pPr>
            <a:r>
              <a:rPr lang="en-US" sz="2000" dirty="0">
                <a:solidFill>
                  <a:srgbClr val="2A2E3A"/>
                </a:solidFill>
                <a:latin typeface="Apple Braille"/>
              </a:rPr>
              <a:t>Location</a:t>
            </a:r>
          </a:p>
          <a:p>
            <a:pPr marL="742950" lvl="1" indent="-285750">
              <a:buFont typeface="Arial" panose="020B0604020202020204" pitchFamily="34" charset="0"/>
              <a:buChar char="•"/>
            </a:pPr>
            <a:r>
              <a:rPr lang="en-US" sz="2000" dirty="0">
                <a:solidFill>
                  <a:srgbClr val="2A2E3A"/>
                </a:solidFill>
                <a:latin typeface="Apple Braille"/>
              </a:rPr>
              <a:t>US and Latin America</a:t>
            </a:r>
          </a:p>
          <a:p>
            <a:pPr marL="742950" lvl="1" indent="-285750">
              <a:buFont typeface="Arial" panose="020B0604020202020204" pitchFamily="34" charset="0"/>
              <a:buChar char="•"/>
            </a:pPr>
            <a:r>
              <a:rPr lang="en-US" sz="2000" dirty="0">
                <a:solidFill>
                  <a:srgbClr val="2A2E3A"/>
                </a:solidFill>
                <a:latin typeface="Apple Braille"/>
              </a:rPr>
              <a:t>Canada</a:t>
            </a:r>
          </a:p>
          <a:p>
            <a:pPr marL="742950" lvl="1" indent="-285750">
              <a:buFont typeface="Arial" panose="020B0604020202020204" pitchFamily="34" charset="0"/>
              <a:buChar char="•"/>
            </a:pPr>
            <a:r>
              <a:rPr lang="en-US" sz="2000" dirty="0">
                <a:solidFill>
                  <a:srgbClr val="2A2E3A"/>
                </a:solidFill>
                <a:latin typeface="Apple Braille"/>
              </a:rPr>
              <a:t>Asia</a:t>
            </a:r>
          </a:p>
          <a:p>
            <a:pPr marL="742950" lvl="1" indent="-285750">
              <a:buFont typeface="Arial" panose="020B0604020202020204" pitchFamily="34" charset="0"/>
              <a:buChar char="•"/>
            </a:pPr>
            <a:r>
              <a:rPr lang="en-US" sz="2000" dirty="0">
                <a:solidFill>
                  <a:srgbClr val="2A2E3A"/>
                </a:solidFill>
                <a:latin typeface="Apple Braille"/>
              </a:rPr>
              <a:t>Europe, Middle East and Africa</a:t>
            </a:r>
            <a:endParaRPr lang="en-US" dirty="0">
              <a:solidFill>
                <a:srgbClr val="2A2E3A"/>
              </a:solidFill>
              <a:latin typeface="Apple Braille"/>
            </a:endParaRPr>
          </a:p>
        </p:txBody>
      </p:sp>
    </p:spTree>
    <p:extLst>
      <p:ext uri="{BB962C8B-B14F-4D97-AF65-F5344CB8AC3E}">
        <p14:creationId xmlns:p14="http://schemas.microsoft.com/office/powerpoint/2010/main" val="298494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mj-lt"/>
                <a:ea typeface="+mj-ea"/>
                <a:cs typeface="+mj-cs"/>
              </a:rPr>
              <a:t>Appendix—Bass Model State Level</a:t>
            </a:r>
          </a:p>
        </p:txBody>
      </p:sp>
      <p:cxnSp>
        <p:nvCxnSpPr>
          <p:cNvPr id="54" name="Straight Connector 5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Picture 16" descr="Text, letter&#10;&#10;Description automatically generated">
            <a:extLst>
              <a:ext uri="{FF2B5EF4-FFF2-40B4-BE49-F238E27FC236}">
                <a16:creationId xmlns:a16="http://schemas.microsoft.com/office/drawing/2014/main" id="{8105B8BA-95B3-B3EC-B173-1B90F539BBA3}"/>
              </a:ext>
            </a:extLst>
          </p:cNvPr>
          <p:cNvPicPr>
            <a:picLocks noChangeAspect="1"/>
          </p:cNvPicPr>
          <p:nvPr/>
        </p:nvPicPr>
        <p:blipFill>
          <a:blip r:embed="rId2"/>
          <a:stretch>
            <a:fillRect/>
          </a:stretch>
        </p:blipFill>
        <p:spPr>
          <a:xfrm>
            <a:off x="6475739" y="2703229"/>
            <a:ext cx="5455917" cy="2632479"/>
          </a:xfrm>
          <a:prstGeom prst="rect">
            <a:avLst/>
          </a:prstGeom>
        </p:spPr>
      </p:pic>
      <p:cxnSp>
        <p:nvCxnSpPr>
          <p:cNvPr id="56" name="Straight Connector 5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DD4425F7-224A-6AC7-DA73-B03BD4629807}"/>
              </a:ext>
            </a:extLst>
          </p:cNvPr>
          <p:cNvPicPr>
            <a:picLocks noChangeAspect="1"/>
          </p:cNvPicPr>
          <p:nvPr/>
        </p:nvPicPr>
        <p:blipFill>
          <a:blip r:embed="rId3"/>
          <a:stretch>
            <a:fillRect/>
          </a:stretch>
        </p:blipFill>
        <p:spPr>
          <a:xfrm>
            <a:off x="300901" y="3098783"/>
            <a:ext cx="5455917" cy="2236925"/>
          </a:xfrm>
          <a:prstGeom prst="rect">
            <a:avLst/>
          </a:prstGeom>
        </p:spPr>
      </p:pic>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73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mj-lt"/>
                <a:ea typeface="+mj-ea"/>
                <a:cs typeface="+mj-cs"/>
              </a:rPr>
              <a:t>Appendix—Bass Model State Level</a:t>
            </a:r>
          </a:p>
        </p:txBody>
      </p:sp>
      <p:cxnSp>
        <p:nvCxnSpPr>
          <p:cNvPr id="54" name="Straight Connector 5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EC2CEB37-1431-5A91-29ED-AE2525B3A765}"/>
              </a:ext>
            </a:extLst>
          </p:cNvPr>
          <p:cNvPicPr>
            <a:picLocks noChangeAspect="1"/>
          </p:cNvPicPr>
          <p:nvPr/>
        </p:nvPicPr>
        <p:blipFill>
          <a:blip r:embed="rId3"/>
          <a:stretch>
            <a:fillRect/>
          </a:stretch>
        </p:blipFill>
        <p:spPr>
          <a:xfrm>
            <a:off x="0" y="2886075"/>
            <a:ext cx="6045200" cy="2743200"/>
          </a:xfrm>
          <a:prstGeom prst="rect">
            <a:avLst/>
          </a:prstGeom>
        </p:spPr>
      </p:pic>
      <p:pic>
        <p:nvPicPr>
          <p:cNvPr id="8" name="Picture 7" descr="Table&#10;&#10;Description automatically generated">
            <a:extLst>
              <a:ext uri="{FF2B5EF4-FFF2-40B4-BE49-F238E27FC236}">
                <a16:creationId xmlns:a16="http://schemas.microsoft.com/office/drawing/2014/main" id="{C71061AB-FDD8-0BB3-629E-D3EFFE6A9165}"/>
              </a:ext>
            </a:extLst>
          </p:cNvPr>
          <p:cNvPicPr>
            <a:picLocks noChangeAspect="1"/>
          </p:cNvPicPr>
          <p:nvPr/>
        </p:nvPicPr>
        <p:blipFill>
          <a:blip r:embed="rId4"/>
          <a:stretch>
            <a:fillRect/>
          </a:stretch>
        </p:blipFill>
        <p:spPr>
          <a:xfrm>
            <a:off x="6323005" y="2290628"/>
            <a:ext cx="5287970" cy="4286997"/>
          </a:xfrm>
          <a:prstGeom prst="rect">
            <a:avLst/>
          </a:prstGeom>
        </p:spPr>
      </p:pic>
    </p:spTree>
    <p:extLst>
      <p:ext uri="{BB962C8B-B14F-4D97-AF65-F5344CB8AC3E}">
        <p14:creationId xmlns:p14="http://schemas.microsoft.com/office/powerpoint/2010/main" val="380873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mj-lt"/>
                <a:ea typeface="+mj-ea"/>
                <a:cs typeface="+mj-cs"/>
              </a:rPr>
              <a:t>Appendix—Bass Model State Level</a:t>
            </a:r>
          </a:p>
        </p:txBody>
      </p:sp>
      <p:cxnSp>
        <p:nvCxnSpPr>
          <p:cNvPr id="54" name="Straight Connector 5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Graphical user interface, text, application, letter&#10;&#10;Description automatically generated">
            <a:extLst>
              <a:ext uri="{FF2B5EF4-FFF2-40B4-BE49-F238E27FC236}">
                <a16:creationId xmlns:a16="http://schemas.microsoft.com/office/drawing/2014/main" id="{0B3BD4DE-2E04-DFA4-5819-CEF5C61EE090}"/>
              </a:ext>
            </a:extLst>
          </p:cNvPr>
          <p:cNvPicPr>
            <a:picLocks noChangeAspect="1"/>
          </p:cNvPicPr>
          <p:nvPr/>
        </p:nvPicPr>
        <p:blipFill>
          <a:blip r:embed="rId3"/>
          <a:stretch>
            <a:fillRect/>
          </a:stretch>
        </p:blipFill>
        <p:spPr>
          <a:xfrm>
            <a:off x="396882" y="2405004"/>
            <a:ext cx="5232400" cy="1104900"/>
          </a:xfrm>
          <a:prstGeom prst="rect">
            <a:avLst/>
          </a:prstGeom>
        </p:spPr>
      </p:pic>
      <p:pic>
        <p:nvPicPr>
          <p:cNvPr id="17" name="Picture 16" descr="Graphical user interface, text, application, email&#10;&#10;Description automatically generated">
            <a:extLst>
              <a:ext uri="{FF2B5EF4-FFF2-40B4-BE49-F238E27FC236}">
                <a16:creationId xmlns:a16="http://schemas.microsoft.com/office/drawing/2014/main" id="{97098F8D-7D71-00F2-24C5-B019D103AE16}"/>
              </a:ext>
            </a:extLst>
          </p:cNvPr>
          <p:cNvPicPr>
            <a:picLocks noChangeAspect="1"/>
          </p:cNvPicPr>
          <p:nvPr/>
        </p:nvPicPr>
        <p:blipFill>
          <a:blip r:embed="rId4"/>
          <a:stretch>
            <a:fillRect/>
          </a:stretch>
        </p:blipFill>
        <p:spPr>
          <a:xfrm>
            <a:off x="193675" y="3666453"/>
            <a:ext cx="5803900" cy="1219200"/>
          </a:xfrm>
          <a:prstGeom prst="rect">
            <a:avLst/>
          </a:prstGeom>
        </p:spPr>
      </p:pic>
      <p:pic>
        <p:nvPicPr>
          <p:cNvPr id="19" name="Picture 18" descr="Table&#10;&#10;Description automatically generated">
            <a:extLst>
              <a:ext uri="{FF2B5EF4-FFF2-40B4-BE49-F238E27FC236}">
                <a16:creationId xmlns:a16="http://schemas.microsoft.com/office/drawing/2014/main" id="{F0897163-121F-67BC-C866-9DCEDE6CBDE0}"/>
              </a:ext>
            </a:extLst>
          </p:cNvPr>
          <p:cNvPicPr>
            <a:picLocks noChangeAspect="1"/>
          </p:cNvPicPr>
          <p:nvPr/>
        </p:nvPicPr>
        <p:blipFill>
          <a:blip r:embed="rId5"/>
          <a:stretch>
            <a:fillRect/>
          </a:stretch>
        </p:blipFill>
        <p:spPr>
          <a:xfrm>
            <a:off x="233980" y="4851400"/>
            <a:ext cx="5638800" cy="2006600"/>
          </a:xfrm>
          <a:prstGeom prst="rect">
            <a:avLst/>
          </a:prstGeom>
        </p:spPr>
      </p:pic>
      <p:pic>
        <p:nvPicPr>
          <p:cNvPr id="21" name="Picture 20" descr="Table&#10;&#10;Description automatically generated">
            <a:extLst>
              <a:ext uri="{FF2B5EF4-FFF2-40B4-BE49-F238E27FC236}">
                <a16:creationId xmlns:a16="http://schemas.microsoft.com/office/drawing/2014/main" id="{2593DCEA-53D5-6CF5-550C-6F6746E15707}"/>
              </a:ext>
            </a:extLst>
          </p:cNvPr>
          <p:cNvPicPr>
            <a:picLocks noChangeAspect="1"/>
          </p:cNvPicPr>
          <p:nvPr/>
        </p:nvPicPr>
        <p:blipFill>
          <a:blip r:embed="rId6"/>
          <a:stretch>
            <a:fillRect/>
          </a:stretch>
        </p:blipFill>
        <p:spPr>
          <a:xfrm>
            <a:off x="6359776" y="2298991"/>
            <a:ext cx="5232398" cy="2343785"/>
          </a:xfrm>
          <a:prstGeom prst="rect">
            <a:avLst/>
          </a:prstGeom>
        </p:spPr>
      </p:pic>
      <p:pic>
        <p:nvPicPr>
          <p:cNvPr id="23" name="Picture 22" descr="Text&#10;&#10;Description automatically generated">
            <a:extLst>
              <a:ext uri="{FF2B5EF4-FFF2-40B4-BE49-F238E27FC236}">
                <a16:creationId xmlns:a16="http://schemas.microsoft.com/office/drawing/2014/main" id="{CD90A0EF-7AB2-6D26-8757-5A7C6C53D8B2}"/>
              </a:ext>
            </a:extLst>
          </p:cNvPr>
          <p:cNvPicPr>
            <a:picLocks noChangeAspect="1"/>
          </p:cNvPicPr>
          <p:nvPr/>
        </p:nvPicPr>
        <p:blipFill>
          <a:blip r:embed="rId7"/>
          <a:stretch>
            <a:fillRect/>
          </a:stretch>
        </p:blipFill>
        <p:spPr>
          <a:xfrm>
            <a:off x="6319222" y="4463191"/>
            <a:ext cx="4815500" cy="2161625"/>
          </a:xfrm>
          <a:prstGeom prst="rect">
            <a:avLst/>
          </a:prstGeom>
        </p:spPr>
      </p:pic>
    </p:spTree>
    <p:extLst>
      <p:ext uri="{BB962C8B-B14F-4D97-AF65-F5344CB8AC3E}">
        <p14:creationId xmlns:p14="http://schemas.microsoft.com/office/powerpoint/2010/main" val="3108869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Appendix--SIRD</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3400CAC8-A66C-E23B-6779-667B6F88A896}"/>
              </a:ext>
            </a:extLst>
          </p:cNvPr>
          <p:cNvPicPr>
            <a:picLocks noChangeAspect="1"/>
          </p:cNvPicPr>
          <p:nvPr/>
        </p:nvPicPr>
        <p:blipFill>
          <a:blip r:embed="rId2"/>
          <a:stretch>
            <a:fillRect/>
          </a:stretch>
        </p:blipFill>
        <p:spPr>
          <a:xfrm>
            <a:off x="331567" y="2932079"/>
            <a:ext cx="5455917" cy="2987114"/>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Table&#10;&#10;Description automatically generated">
            <a:extLst>
              <a:ext uri="{FF2B5EF4-FFF2-40B4-BE49-F238E27FC236}">
                <a16:creationId xmlns:a16="http://schemas.microsoft.com/office/drawing/2014/main" id="{0EF8E96F-F8B0-8D86-C26E-38583AE89A7A}"/>
              </a:ext>
            </a:extLst>
          </p:cNvPr>
          <p:cNvPicPr>
            <a:picLocks noChangeAspect="1"/>
          </p:cNvPicPr>
          <p:nvPr/>
        </p:nvPicPr>
        <p:blipFill>
          <a:blip r:embed="rId2"/>
          <a:stretch>
            <a:fillRect/>
          </a:stretch>
        </p:blipFill>
        <p:spPr>
          <a:xfrm>
            <a:off x="6445073" y="2932079"/>
            <a:ext cx="5455917" cy="2987114"/>
          </a:xfrm>
          <a:prstGeom prst="rect">
            <a:avLst/>
          </a:prstGeom>
        </p:spPr>
      </p:pic>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145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Appendix--SIRD</a:t>
            </a: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Text&#10;&#10;Description automatically generated">
            <a:extLst>
              <a:ext uri="{FF2B5EF4-FFF2-40B4-BE49-F238E27FC236}">
                <a16:creationId xmlns:a16="http://schemas.microsoft.com/office/drawing/2014/main" id="{AD4DD25A-3D76-278C-FA2A-A28887850B1B}"/>
              </a:ext>
            </a:extLst>
          </p:cNvPr>
          <p:cNvPicPr>
            <a:picLocks noChangeAspect="1"/>
          </p:cNvPicPr>
          <p:nvPr/>
        </p:nvPicPr>
        <p:blipFill>
          <a:blip r:embed="rId2"/>
          <a:stretch>
            <a:fillRect/>
          </a:stretch>
        </p:blipFill>
        <p:spPr>
          <a:xfrm>
            <a:off x="6230288" y="2405004"/>
            <a:ext cx="5455917" cy="3860061"/>
          </a:xfrm>
          <a:prstGeom prst="rect">
            <a:avLst/>
          </a:prstGeom>
        </p:spPr>
      </p:pic>
      <p:cxnSp>
        <p:nvCxnSpPr>
          <p:cNvPr id="27"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application&#10;&#10;Description automatically generated">
            <a:extLst>
              <a:ext uri="{FF2B5EF4-FFF2-40B4-BE49-F238E27FC236}">
                <a16:creationId xmlns:a16="http://schemas.microsoft.com/office/drawing/2014/main" id="{FF2A6694-B3BD-28D9-C416-7510A377F184}"/>
              </a:ext>
            </a:extLst>
          </p:cNvPr>
          <p:cNvPicPr>
            <a:picLocks noChangeAspect="1"/>
          </p:cNvPicPr>
          <p:nvPr/>
        </p:nvPicPr>
        <p:blipFill>
          <a:blip r:embed="rId3"/>
          <a:stretch>
            <a:fillRect/>
          </a:stretch>
        </p:blipFill>
        <p:spPr>
          <a:xfrm>
            <a:off x="523825" y="2853266"/>
            <a:ext cx="5455917" cy="2482442"/>
          </a:xfrm>
          <a:prstGeom prst="rect">
            <a:avLst/>
          </a:prstGeom>
        </p:spPr>
      </p:pic>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53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Appendix--SIRD</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Text, letter&#10;&#10;Description automatically generated">
            <a:extLst>
              <a:ext uri="{FF2B5EF4-FFF2-40B4-BE49-F238E27FC236}">
                <a16:creationId xmlns:a16="http://schemas.microsoft.com/office/drawing/2014/main" id="{F714D14E-98B8-16A8-0FD0-5A9EAE5CED36}"/>
              </a:ext>
            </a:extLst>
          </p:cNvPr>
          <p:cNvPicPr>
            <a:picLocks noChangeAspect="1"/>
          </p:cNvPicPr>
          <p:nvPr/>
        </p:nvPicPr>
        <p:blipFill>
          <a:blip r:embed="rId2"/>
          <a:stretch>
            <a:fillRect/>
          </a:stretch>
        </p:blipFill>
        <p:spPr>
          <a:xfrm>
            <a:off x="331567" y="2979818"/>
            <a:ext cx="5455917" cy="2891636"/>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 email&#10;&#10;Description automatically generated">
            <a:extLst>
              <a:ext uri="{FF2B5EF4-FFF2-40B4-BE49-F238E27FC236}">
                <a16:creationId xmlns:a16="http://schemas.microsoft.com/office/drawing/2014/main" id="{C632C0DC-788C-F982-F7E6-5211C1BFEE49}"/>
              </a:ext>
            </a:extLst>
          </p:cNvPr>
          <p:cNvPicPr>
            <a:picLocks noChangeAspect="1"/>
          </p:cNvPicPr>
          <p:nvPr/>
        </p:nvPicPr>
        <p:blipFill>
          <a:blip r:embed="rId3"/>
          <a:stretch>
            <a:fillRect/>
          </a:stretch>
        </p:blipFill>
        <p:spPr>
          <a:xfrm>
            <a:off x="6445073" y="3429932"/>
            <a:ext cx="5455917" cy="1991409"/>
          </a:xfrm>
          <a:prstGeom prst="rect">
            <a:avLst/>
          </a:prstGeom>
        </p:spPr>
      </p:pic>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334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DD2FF11F-1331-0334-094D-C497F97DCEB6}"/>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Appendix--SIRD</a:t>
            </a: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graphical user interface&#10;&#10;Description automatically generated">
            <a:extLst>
              <a:ext uri="{FF2B5EF4-FFF2-40B4-BE49-F238E27FC236}">
                <a16:creationId xmlns:a16="http://schemas.microsoft.com/office/drawing/2014/main" id="{7EE004AB-11C9-5A5B-4110-480CFCF6FFC3}"/>
              </a:ext>
            </a:extLst>
          </p:cNvPr>
          <p:cNvPicPr>
            <a:picLocks noChangeAspect="1"/>
          </p:cNvPicPr>
          <p:nvPr/>
        </p:nvPicPr>
        <p:blipFill>
          <a:blip r:embed="rId2"/>
          <a:stretch>
            <a:fillRect/>
          </a:stretch>
        </p:blipFill>
        <p:spPr>
          <a:xfrm>
            <a:off x="762033" y="2426818"/>
            <a:ext cx="4594985" cy="3997637"/>
          </a:xfrm>
          <a:prstGeom prst="rect">
            <a:avLst/>
          </a:prstGeom>
        </p:spPr>
      </p:pic>
      <p:cxnSp>
        <p:nvCxnSpPr>
          <p:cNvPr id="27"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Diagram&#10;&#10;Description automatically generated with low confidence">
            <a:extLst>
              <a:ext uri="{FF2B5EF4-FFF2-40B4-BE49-F238E27FC236}">
                <a16:creationId xmlns:a16="http://schemas.microsoft.com/office/drawing/2014/main" id="{15A87820-394A-E27C-6E74-BE135A9C3E55}"/>
              </a:ext>
            </a:extLst>
          </p:cNvPr>
          <p:cNvPicPr>
            <a:picLocks noChangeAspect="1"/>
          </p:cNvPicPr>
          <p:nvPr/>
        </p:nvPicPr>
        <p:blipFill>
          <a:blip r:embed="rId3"/>
          <a:stretch>
            <a:fillRect/>
          </a:stretch>
        </p:blipFill>
        <p:spPr>
          <a:xfrm>
            <a:off x="6445073" y="2686563"/>
            <a:ext cx="5455917" cy="3478147"/>
          </a:xfrm>
          <a:prstGeom prst="rect">
            <a:avLst/>
          </a:prstGeom>
        </p:spPr>
      </p:pic>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610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D2FF11F-1331-0334-094D-C497F97DCEB6}"/>
              </a:ext>
            </a:extLst>
          </p:cNvPr>
          <p:cNvSpPr txBox="1"/>
          <p:nvPr/>
        </p:nvSpPr>
        <p:spPr>
          <a:xfrm>
            <a:off x="297471" y="190706"/>
            <a:ext cx="5506170" cy="802977"/>
          </a:xfrm>
          <a:prstGeom prst="rect">
            <a:avLst/>
          </a:prstGeom>
        </p:spPr>
        <p:txBody>
          <a:bodyPr wrap="square" lIns="0" tIns="0" rIns="0" bIns="0" rtlCol="0" anchor="t">
            <a:spAutoFit/>
          </a:bodyPr>
          <a:lstStyle/>
          <a:p>
            <a:pPr>
              <a:lnSpc>
                <a:spcPts val="6800"/>
              </a:lnSpc>
            </a:pPr>
            <a:r>
              <a:rPr lang="en-US" sz="4000" dirty="0">
                <a:solidFill>
                  <a:srgbClr val="A20E20"/>
                </a:solidFill>
                <a:latin typeface="TT Hoves Bold"/>
              </a:rPr>
              <a:t>Appendix--GBM</a:t>
            </a:r>
          </a:p>
        </p:txBody>
      </p:sp>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BE6A8C8-F4AC-4B8C-725D-50718EC34D7A}"/>
              </a:ext>
            </a:extLst>
          </p:cNvPr>
          <p:cNvPicPr>
            <a:picLocks noChangeAspect="1"/>
          </p:cNvPicPr>
          <p:nvPr/>
        </p:nvPicPr>
        <p:blipFill>
          <a:blip r:embed="rId3"/>
          <a:stretch>
            <a:fillRect/>
          </a:stretch>
        </p:blipFill>
        <p:spPr>
          <a:xfrm>
            <a:off x="297471" y="1288436"/>
            <a:ext cx="9330806" cy="802977"/>
          </a:xfrm>
          <a:prstGeom prst="rect">
            <a:avLst/>
          </a:prstGeom>
        </p:spPr>
      </p:pic>
      <p:pic>
        <p:nvPicPr>
          <p:cNvPr id="7" name="图片 6" descr="图形用户界面, 应用程序, 表格, Excel&#10;&#10;描述已自动生成">
            <a:extLst>
              <a:ext uri="{FF2B5EF4-FFF2-40B4-BE49-F238E27FC236}">
                <a16:creationId xmlns:a16="http://schemas.microsoft.com/office/drawing/2014/main" id="{34B869F3-BAEC-C2F6-EB4E-103153D1473D}"/>
              </a:ext>
            </a:extLst>
          </p:cNvPr>
          <p:cNvPicPr>
            <a:picLocks noChangeAspect="1"/>
          </p:cNvPicPr>
          <p:nvPr/>
        </p:nvPicPr>
        <p:blipFill>
          <a:blip r:embed="rId4"/>
          <a:stretch>
            <a:fillRect/>
          </a:stretch>
        </p:blipFill>
        <p:spPr>
          <a:xfrm>
            <a:off x="297471" y="2534166"/>
            <a:ext cx="9231797" cy="3035398"/>
          </a:xfrm>
          <a:prstGeom prst="rect">
            <a:avLst/>
          </a:prstGeom>
        </p:spPr>
      </p:pic>
    </p:spTree>
    <p:extLst>
      <p:ext uri="{BB962C8B-B14F-4D97-AF65-F5344CB8AC3E}">
        <p14:creationId xmlns:p14="http://schemas.microsoft.com/office/powerpoint/2010/main" val="3348624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D2FF11F-1331-0334-094D-C497F97DCEB6}"/>
              </a:ext>
            </a:extLst>
          </p:cNvPr>
          <p:cNvSpPr txBox="1"/>
          <p:nvPr/>
        </p:nvSpPr>
        <p:spPr>
          <a:xfrm>
            <a:off x="297471" y="190706"/>
            <a:ext cx="4647753" cy="802977"/>
          </a:xfrm>
          <a:prstGeom prst="rect">
            <a:avLst/>
          </a:prstGeom>
        </p:spPr>
        <p:txBody>
          <a:bodyPr wrap="square" lIns="0" tIns="0" rIns="0" bIns="0" rtlCol="0" anchor="t">
            <a:spAutoFit/>
          </a:bodyPr>
          <a:lstStyle/>
          <a:p>
            <a:pPr>
              <a:lnSpc>
                <a:spcPts val="6800"/>
              </a:lnSpc>
            </a:pPr>
            <a:r>
              <a:rPr lang="en-US" sz="4000" dirty="0">
                <a:solidFill>
                  <a:srgbClr val="A20E20"/>
                </a:solidFill>
                <a:latin typeface="TT Hoves Bold"/>
              </a:rPr>
              <a:t>Appendix--GBM</a:t>
            </a:r>
          </a:p>
        </p:txBody>
      </p:sp>
      <p:pic>
        <p:nvPicPr>
          <p:cNvPr id="3" name="Picture 2">
            <a:extLst>
              <a:ext uri="{FF2B5EF4-FFF2-40B4-BE49-F238E27FC236}">
                <a16:creationId xmlns:a16="http://schemas.microsoft.com/office/drawing/2014/main" id="{BBB693AC-513A-B67B-DC79-46D03EA2A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应用程序, 表格, Excel&#10;&#10;描述已自动生成">
            <a:extLst>
              <a:ext uri="{FF2B5EF4-FFF2-40B4-BE49-F238E27FC236}">
                <a16:creationId xmlns:a16="http://schemas.microsoft.com/office/drawing/2014/main" id="{980B7D88-1892-1386-BC85-97042D4DB5CE}"/>
              </a:ext>
            </a:extLst>
          </p:cNvPr>
          <p:cNvPicPr>
            <a:picLocks noChangeAspect="1"/>
          </p:cNvPicPr>
          <p:nvPr/>
        </p:nvPicPr>
        <p:blipFill>
          <a:blip r:embed="rId3"/>
          <a:stretch>
            <a:fillRect/>
          </a:stretch>
        </p:blipFill>
        <p:spPr>
          <a:xfrm>
            <a:off x="297471" y="1594934"/>
            <a:ext cx="9705148" cy="3859202"/>
          </a:xfrm>
          <a:prstGeom prst="rect">
            <a:avLst/>
          </a:prstGeom>
        </p:spPr>
      </p:pic>
    </p:spTree>
    <p:extLst>
      <p:ext uri="{BB962C8B-B14F-4D97-AF65-F5344CB8AC3E}">
        <p14:creationId xmlns:p14="http://schemas.microsoft.com/office/powerpoint/2010/main" val="97522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3B612688-BD97-76D7-A069-D5D3E0F11C6B}"/>
              </a:ext>
            </a:extLst>
          </p:cNvPr>
          <p:cNvGrpSpPr/>
          <p:nvPr/>
        </p:nvGrpSpPr>
        <p:grpSpPr>
          <a:xfrm>
            <a:off x="525764" y="209701"/>
            <a:ext cx="7345244" cy="1184555"/>
            <a:chOff x="0" y="0"/>
            <a:chExt cx="13354426" cy="2369109"/>
          </a:xfrm>
        </p:grpSpPr>
        <p:sp>
          <p:nvSpPr>
            <p:cNvPr id="14" name="TextBox 3">
              <a:extLst>
                <a:ext uri="{FF2B5EF4-FFF2-40B4-BE49-F238E27FC236}">
                  <a16:creationId xmlns:a16="http://schemas.microsoft.com/office/drawing/2014/main" id="{478292DA-D266-E98C-50C2-D36E424AB1F2}"/>
                </a:ext>
              </a:extLst>
            </p:cNvPr>
            <p:cNvSpPr txBox="1"/>
            <p:nvPr/>
          </p:nvSpPr>
          <p:spPr>
            <a:xfrm>
              <a:off x="0" y="0"/>
              <a:ext cx="13354426" cy="1646603"/>
            </a:xfrm>
            <a:prstGeom prst="rect">
              <a:avLst/>
            </a:prstGeom>
          </p:spPr>
          <p:txBody>
            <a:bodyPr lIns="0" tIns="0" rIns="0" bIns="0" rtlCol="0" anchor="t">
              <a:spAutoFit/>
            </a:bodyPr>
            <a:lstStyle/>
            <a:p>
              <a:pPr>
                <a:lnSpc>
                  <a:spcPts val="6800"/>
                </a:lnSpc>
              </a:pPr>
              <a:r>
                <a:rPr lang="en-US" sz="5000" b="1" dirty="0">
                  <a:solidFill>
                    <a:srgbClr val="A20E20"/>
                  </a:solidFill>
                  <a:latin typeface="Apple Braille"/>
                </a:rPr>
                <a:t>Background + Outcome</a:t>
              </a:r>
            </a:p>
          </p:txBody>
        </p:sp>
        <p:sp>
          <p:nvSpPr>
            <p:cNvPr id="16" name="TextBox 4">
              <a:extLst>
                <a:ext uri="{FF2B5EF4-FFF2-40B4-BE49-F238E27FC236}">
                  <a16:creationId xmlns:a16="http://schemas.microsoft.com/office/drawing/2014/main" id="{2014502F-B527-875C-D8FA-78199ED01A36}"/>
                </a:ext>
              </a:extLst>
            </p:cNvPr>
            <p:cNvSpPr txBox="1"/>
            <p:nvPr/>
          </p:nvSpPr>
          <p:spPr>
            <a:xfrm>
              <a:off x="0" y="1600181"/>
              <a:ext cx="13354426"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Problem Background: Problem Definition</a:t>
              </a:r>
            </a:p>
          </p:txBody>
        </p:sp>
      </p:grpSp>
      <p:pic>
        <p:nvPicPr>
          <p:cNvPr id="11" name="Picture 2">
            <a:extLst>
              <a:ext uri="{FF2B5EF4-FFF2-40B4-BE49-F238E27FC236}">
                <a16:creationId xmlns:a16="http://schemas.microsoft.com/office/drawing/2014/main" id="{313B20C8-42C8-8365-5042-75ECC9E33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2" name="箭头: V 形 11">
            <a:extLst>
              <a:ext uri="{FF2B5EF4-FFF2-40B4-BE49-F238E27FC236}">
                <a16:creationId xmlns:a16="http://schemas.microsoft.com/office/drawing/2014/main" id="{31561F3C-0699-ED18-8CE3-FE83A888D51F}"/>
              </a:ext>
            </a:extLst>
          </p:cNvPr>
          <p:cNvSpPr/>
          <p:nvPr/>
        </p:nvSpPr>
        <p:spPr>
          <a:xfrm>
            <a:off x="-10855"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5" name="箭头: V 形 14">
            <a:extLst>
              <a:ext uri="{FF2B5EF4-FFF2-40B4-BE49-F238E27FC236}">
                <a16:creationId xmlns:a16="http://schemas.microsoft.com/office/drawing/2014/main" id="{281FB72C-380B-D4C1-624E-F2AE6ED2C441}"/>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BDAFB8A1-562B-2EC5-65B7-A6C9E952B162}"/>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27" name="箭头: V 形 26">
            <a:extLst>
              <a:ext uri="{FF2B5EF4-FFF2-40B4-BE49-F238E27FC236}">
                <a16:creationId xmlns:a16="http://schemas.microsoft.com/office/drawing/2014/main" id="{93D5CAD5-3582-7AF3-3869-04E10976700D}"/>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28" name="箭头: V 形 27">
            <a:extLst>
              <a:ext uri="{FF2B5EF4-FFF2-40B4-BE49-F238E27FC236}">
                <a16:creationId xmlns:a16="http://schemas.microsoft.com/office/drawing/2014/main" id="{0AE33416-C450-E09E-9B0F-50BCDCFA8381}"/>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grpSp>
        <p:nvGrpSpPr>
          <p:cNvPr id="3" name="Group 4">
            <a:extLst>
              <a:ext uri="{FF2B5EF4-FFF2-40B4-BE49-F238E27FC236}">
                <a16:creationId xmlns:a16="http://schemas.microsoft.com/office/drawing/2014/main" id="{FFC5CE27-70BE-BC51-758E-C1A566DAAFEE}"/>
              </a:ext>
            </a:extLst>
          </p:cNvPr>
          <p:cNvGrpSpPr/>
          <p:nvPr/>
        </p:nvGrpSpPr>
        <p:grpSpPr>
          <a:xfrm>
            <a:off x="525764" y="2270924"/>
            <a:ext cx="9532636" cy="1615570"/>
            <a:chOff x="0" y="362578"/>
            <a:chExt cx="19065275" cy="3231140"/>
          </a:xfrm>
        </p:grpSpPr>
        <p:grpSp>
          <p:nvGrpSpPr>
            <p:cNvPr id="4" name="Group 5">
              <a:extLst>
                <a:ext uri="{FF2B5EF4-FFF2-40B4-BE49-F238E27FC236}">
                  <a16:creationId xmlns:a16="http://schemas.microsoft.com/office/drawing/2014/main" id="{88BFBC35-66EA-C206-6F2A-15C6AEDC973F}"/>
                </a:ext>
              </a:extLst>
            </p:cNvPr>
            <p:cNvGrpSpPr/>
            <p:nvPr/>
          </p:nvGrpSpPr>
          <p:grpSpPr>
            <a:xfrm rot="-5400000">
              <a:off x="-160710" y="535288"/>
              <a:ext cx="735898" cy="414478"/>
              <a:chOff x="0" y="0"/>
              <a:chExt cx="812800" cy="457791"/>
            </a:xfrm>
          </p:grpSpPr>
          <p:sp>
            <p:nvSpPr>
              <p:cNvPr id="6" name="Freeform 6">
                <a:extLst>
                  <a:ext uri="{FF2B5EF4-FFF2-40B4-BE49-F238E27FC236}">
                    <a16:creationId xmlns:a16="http://schemas.microsoft.com/office/drawing/2014/main" id="{DBDD6B8A-983A-C8EE-2E52-3F44B800A727}"/>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a:extLst>
                  <a:ext uri="{FF2B5EF4-FFF2-40B4-BE49-F238E27FC236}">
                    <a16:creationId xmlns:a16="http://schemas.microsoft.com/office/drawing/2014/main" id="{2EBDDBB9-A327-1ED7-A642-A1D811129478}"/>
                  </a:ext>
                </a:extLst>
              </p:cNvPr>
              <p:cNvSpPr txBox="1"/>
              <p:nvPr/>
            </p:nvSpPr>
            <p:spPr>
              <a:xfrm>
                <a:off x="127000" y="41275"/>
                <a:ext cx="558800" cy="339725"/>
              </a:xfrm>
              <a:prstGeom prst="rect">
                <a:avLst/>
              </a:prstGeom>
            </p:spPr>
            <p:txBody>
              <a:bodyPr lIns="33867" tIns="33867" rIns="33867" bIns="33867" rtlCol="0" anchor="ctr"/>
              <a:lstStyle/>
              <a:p>
                <a:pPr algn="ctr">
                  <a:lnSpc>
                    <a:spcPts val="93"/>
                  </a:lnSpc>
                </a:pPr>
                <a:endParaRPr sz="1200"/>
              </a:p>
            </p:txBody>
          </p:sp>
        </p:grpSp>
        <p:sp>
          <p:nvSpPr>
            <p:cNvPr id="5" name="TextBox 8">
              <a:extLst>
                <a:ext uri="{FF2B5EF4-FFF2-40B4-BE49-F238E27FC236}">
                  <a16:creationId xmlns:a16="http://schemas.microsoft.com/office/drawing/2014/main" id="{76AEDC5A-42BB-FF19-F9A9-7138DA6B6894}"/>
                </a:ext>
              </a:extLst>
            </p:cNvPr>
            <p:cNvSpPr txBox="1"/>
            <p:nvPr/>
          </p:nvSpPr>
          <p:spPr>
            <a:xfrm>
              <a:off x="1180404" y="362578"/>
              <a:ext cx="17884871" cy="3231140"/>
            </a:xfrm>
            <a:prstGeom prst="rect">
              <a:avLst/>
            </a:prstGeom>
          </p:spPr>
          <p:txBody>
            <a:bodyPr wrap="square" lIns="0" tIns="0" rIns="0" bIns="0" rtlCol="0" anchor="t">
              <a:spAutoFit/>
            </a:bodyPr>
            <a:lstStyle/>
            <a:p>
              <a:pPr>
                <a:lnSpc>
                  <a:spcPts val="3173"/>
                </a:lnSpc>
              </a:pPr>
              <a:r>
                <a:rPr lang="en-US" sz="2266" dirty="0">
                  <a:solidFill>
                    <a:srgbClr val="2A2E3A"/>
                  </a:solidFill>
                  <a:latin typeface="Apple Braille"/>
                </a:rPr>
                <a:t>How to predict mortality rate due to COVID-19</a:t>
              </a:r>
            </a:p>
            <a:p>
              <a:pPr>
                <a:lnSpc>
                  <a:spcPts val="3173"/>
                </a:lnSpc>
              </a:pPr>
              <a:r>
                <a:rPr lang="en-US" sz="2266" dirty="0">
                  <a:solidFill>
                    <a:srgbClr val="2A2E3A"/>
                  </a:solidFill>
                  <a:latin typeface="Apple Braille"/>
                </a:rPr>
                <a:t>--Approach death by bass model and SIRD</a:t>
              </a:r>
            </a:p>
            <a:p>
              <a:pPr>
                <a:lnSpc>
                  <a:spcPts val="3173"/>
                </a:lnSpc>
              </a:pPr>
              <a:r>
                <a:rPr lang="en-US" sz="2266" dirty="0">
                  <a:solidFill>
                    <a:srgbClr val="2A2E3A"/>
                  </a:solidFill>
                  <a:latin typeface="Apple Braille"/>
                </a:rPr>
                <a:t>--Estimate the relationship between death and factors such as vaccine, gender, race, seasonal change, </a:t>
              </a:r>
              <a:r>
                <a:rPr lang="en-US" sz="2266" dirty="0" err="1">
                  <a:solidFill>
                    <a:srgbClr val="2A2E3A"/>
                  </a:solidFill>
                  <a:latin typeface="Apple Braille"/>
                </a:rPr>
                <a:t>etc</a:t>
              </a:r>
              <a:endParaRPr lang="en-US" sz="2266" dirty="0">
                <a:solidFill>
                  <a:srgbClr val="2A2E3A"/>
                </a:solidFill>
                <a:latin typeface="Apple Braille"/>
              </a:endParaRPr>
            </a:p>
          </p:txBody>
        </p:sp>
      </p:grpSp>
      <p:grpSp>
        <p:nvGrpSpPr>
          <p:cNvPr id="8" name="Group 9">
            <a:extLst>
              <a:ext uri="{FF2B5EF4-FFF2-40B4-BE49-F238E27FC236}">
                <a16:creationId xmlns:a16="http://schemas.microsoft.com/office/drawing/2014/main" id="{43D38A8C-7600-AABB-1D46-E7F491DC45B8}"/>
              </a:ext>
            </a:extLst>
          </p:cNvPr>
          <p:cNvGrpSpPr/>
          <p:nvPr/>
        </p:nvGrpSpPr>
        <p:grpSpPr>
          <a:xfrm>
            <a:off x="525764" y="4384795"/>
            <a:ext cx="9637411" cy="384464"/>
            <a:chOff x="0" y="362578"/>
            <a:chExt cx="19274826" cy="768928"/>
          </a:xfrm>
        </p:grpSpPr>
        <p:sp>
          <p:nvSpPr>
            <p:cNvPr id="9" name="TextBox 10">
              <a:extLst>
                <a:ext uri="{FF2B5EF4-FFF2-40B4-BE49-F238E27FC236}">
                  <a16:creationId xmlns:a16="http://schemas.microsoft.com/office/drawing/2014/main" id="{B589DB8A-55C2-B539-0071-66F3B881F407}"/>
                </a:ext>
              </a:extLst>
            </p:cNvPr>
            <p:cNvSpPr txBox="1"/>
            <p:nvPr/>
          </p:nvSpPr>
          <p:spPr>
            <a:xfrm>
              <a:off x="1180404" y="362578"/>
              <a:ext cx="18094422" cy="768928"/>
            </a:xfrm>
            <a:prstGeom prst="rect">
              <a:avLst/>
            </a:prstGeom>
          </p:spPr>
          <p:txBody>
            <a:bodyPr wrap="square" lIns="0" tIns="0" rIns="0" bIns="0" rtlCol="0" anchor="t">
              <a:spAutoFit/>
            </a:bodyPr>
            <a:lstStyle/>
            <a:p>
              <a:pPr>
                <a:lnSpc>
                  <a:spcPts val="3173"/>
                </a:lnSpc>
              </a:pPr>
              <a:r>
                <a:rPr lang="en-US" sz="2266" dirty="0">
                  <a:solidFill>
                    <a:srgbClr val="2A2E3A"/>
                  </a:solidFill>
                  <a:latin typeface="Apple Braille"/>
                </a:rPr>
                <a:t>$11 million per 10,000 general population deaths</a:t>
              </a:r>
            </a:p>
          </p:txBody>
        </p:sp>
        <p:grpSp>
          <p:nvGrpSpPr>
            <p:cNvPr id="13" name="Group 11">
              <a:extLst>
                <a:ext uri="{FF2B5EF4-FFF2-40B4-BE49-F238E27FC236}">
                  <a16:creationId xmlns:a16="http://schemas.microsoft.com/office/drawing/2014/main" id="{6B443125-B527-41A4-3B28-17D7965129C5}"/>
                </a:ext>
              </a:extLst>
            </p:cNvPr>
            <p:cNvGrpSpPr/>
            <p:nvPr/>
          </p:nvGrpSpPr>
          <p:grpSpPr>
            <a:xfrm rot="-5400000">
              <a:off x="-160710" y="535288"/>
              <a:ext cx="735898" cy="414478"/>
              <a:chOff x="0" y="0"/>
              <a:chExt cx="812800" cy="457791"/>
            </a:xfrm>
          </p:grpSpPr>
          <p:sp>
            <p:nvSpPr>
              <p:cNvPr id="17" name="Freeform 12">
                <a:extLst>
                  <a:ext uri="{FF2B5EF4-FFF2-40B4-BE49-F238E27FC236}">
                    <a16:creationId xmlns:a16="http://schemas.microsoft.com/office/drawing/2014/main" id="{B280544A-58B5-F52A-D988-395200A78746}"/>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18" name="TextBox 13">
                <a:extLst>
                  <a:ext uri="{FF2B5EF4-FFF2-40B4-BE49-F238E27FC236}">
                    <a16:creationId xmlns:a16="http://schemas.microsoft.com/office/drawing/2014/main" id="{5558C3E6-BA4C-5781-5ADC-6274023D04D4}"/>
                  </a:ext>
                </a:extLst>
              </p:cNvPr>
              <p:cNvSpPr txBox="1"/>
              <p:nvPr/>
            </p:nvSpPr>
            <p:spPr>
              <a:xfrm>
                <a:off x="127000" y="41275"/>
                <a:ext cx="558800" cy="339725"/>
              </a:xfrm>
              <a:prstGeom prst="rect">
                <a:avLst/>
              </a:prstGeom>
            </p:spPr>
            <p:txBody>
              <a:bodyPr lIns="33867" tIns="33867" rIns="33867" bIns="33867" rtlCol="0" anchor="ctr"/>
              <a:lstStyle/>
              <a:p>
                <a:pPr algn="ctr">
                  <a:lnSpc>
                    <a:spcPts val="93"/>
                  </a:lnSpc>
                </a:pPr>
                <a:endParaRPr sz="1200"/>
              </a:p>
            </p:txBody>
          </p:sp>
        </p:grpSp>
      </p:grpSp>
    </p:spTree>
    <p:extLst>
      <p:ext uri="{BB962C8B-B14F-4D97-AF65-F5344CB8AC3E}">
        <p14:creationId xmlns:p14="http://schemas.microsoft.com/office/powerpoint/2010/main" val="862970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3B612688-BD97-76D7-A069-D5D3E0F11C6B}"/>
              </a:ext>
            </a:extLst>
          </p:cNvPr>
          <p:cNvGrpSpPr/>
          <p:nvPr/>
        </p:nvGrpSpPr>
        <p:grpSpPr>
          <a:xfrm>
            <a:off x="525764" y="209701"/>
            <a:ext cx="7345244" cy="1184555"/>
            <a:chOff x="0" y="0"/>
            <a:chExt cx="13354426" cy="2369109"/>
          </a:xfrm>
        </p:grpSpPr>
        <p:sp>
          <p:nvSpPr>
            <p:cNvPr id="14" name="TextBox 3">
              <a:extLst>
                <a:ext uri="{FF2B5EF4-FFF2-40B4-BE49-F238E27FC236}">
                  <a16:creationId xmlns:a16="http://schemas.microsoft.com/office/drawing/2014/main" id="{478292DA-D266-E98C-50C2-D36E424AB1F2}"/>
                </a:ext>
              </a:extLst>
            </p:cNvPr>
            <p:cNvSpPr txBox="1"/>
            <p:nvPr/>
          </p:nvSpPr>
          <p:spPr>
            <a:xfrm>
              <a:off x="0" y="0"/>
              <a:ext cx="13354426" cy="1646603"/>
            </a:xfrm>
            <a:prstGeom prst="rect">
              <a:avLst/>
            </a:prstGeom>
          </p:spPr>
          <p:txBody>
            <a:bodyPr lIns="0" tIns="0" rIns="0" bIns="0" rtlCol="0" anchor="t">
              <a:spAutoFit/>
            </a:bodyPr>
            <a:lstStyle/>
            <a:p>
              <a:pPr>
                <a:lnSpc>
                  <a:spcPts val="6800"/>
                </a:lnSpc>
              </a:pPr>
              <a:r>
                <a:rPr lang="en-US" sz="5000" b="1" dirty="0">
                  <a:solidFill>
                    <a:srgbClr val="A20E20"/>
                  </a:solidFill>
                  <a:latin typeface="Apple Braille"/>
                </a:rPr>
                <a:t>Background + Outcome</a:t>
              </a:r>
            </a:p>
          </p:txBody>
        </p:sp>
        <p:sp>
          <p:nvSpPr>
            <p:cNvPr id="16" name="TextBox 4">
              <a:extLst>
                <a:ext uri="{FF2B5EF4-FFF2-40B4-BE49-F238E27FC236}">
                  <a16:creationId xmlns:a16="http://schemas.microsoft.com/office/drawing/2014/main" id="{2014502F-B527-875C-D8FA-78199ED01A36}"/>
                </a:ext>
              </a:extLst>
            </p:cNvPr>
            <p:cNvSpPr txBox="1"/>
            <p:nvPr/>
          </p:nvSpPr>
          <p:spPr>
            <a:xfrm>
              <a:off x="0" y="1600181"/>
              <a:ext cx="13354426"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Outcome: Model Comparison</a:t>
              </a:r>
            </a:p>
          </p:txBody>
        </p:sp>
      </p:grpSp>
      <p:pic>
        <p:nvPicPr>
          <p:cNvPr id="11" name="Picture 2">
            <a:extLst>
              <a:ext uri="{FF2B5EF4-FFF2-40B4-BE49-F238E27FC236}">
                <a16:creationId xmlns:a16="http://schemas.microsoft.com/office/drawing/2014/main" id="{313B20C8-42C8-8365-5042-75ECC9E33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2" name="箭头: V 形 11">
            <a:extLst>
              <a:ext uri="{FF2B5EF4-FFF2-40B4-BE49-F238E27FC236}">
                <a16:creationId xmlns:a16="http://schemas.microsoft.com/office/drawing/2014/main" id="{31561F3C-0699-ED18-8CE3-FE83A888D51F}"/>
              </a:ext>
            </a:extLst>
          </p:cNvPr>
          <p:cNvSpPr/>
          <p:nvPr/>
        </p:nvSpPr>
        <p:spPr>
          <a:xfrm>
            <a:off x="-10855"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5" name="箭头: V 形 14">
            <a:extLst>
              <a:ext uri="{FF2B5EF4-FFF2-40B4-BE49-F238E27FC236}">
                <a16:creationId xmlns:a16="http://schemas.microsoft.com/office/drawing/2014/main" id="{281FB72C-380B-D4C1-624E-F2AE6ED2C441}"/>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BDAFB8A1-562B-2EC5-65B7-A6C9E952B162}"/>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27" name="箭头: V 形 26">
            <a:extLst>
              <a:ext uri="{FF2B5EF4-FFF2-40B4-BE49-F238E27FC236}">
                <a16:creationId xmlns:a16="http://schemas.microsoft.com/office/drawing/2014/main" id="{93D5CAD5-3582-7AF3-3869-04E10976700D}"/>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28" name="箭头: V 形 27">
            <a:extLst>
              <a:ext uri="{FF2B5EF4-FFF2-40B4-BE49-F238E27FC236}">
                <a16:creationId xmlns:a16="http://schemas.microsoft.com/office/drawing/2014/main" id="{0AE33416-C450-E09E-9B0F-50BCDCFA8381}"/>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grpSp>
        <p:nvGrpSpPr>
          <p:cNvPr id="30" name="Group 8">
            <a:extLst>
              <a:ext uri="{FF2B5EF4-FFF2-40B4-BE49-F238E27FC236}">
                <a16:creationId xmlns:a16="http://schemas.microsoft.com/office/drawing/2014/main" id="{4633100F-85F8-CBB4-BB16-1D129D2EB824}"/>
              </a:ext>
            </a:extLst>
          </p:cNvPr>
          <p:cNvGrpSpPr/>
          <p:nvPr/>
        </p:nvGrpSpPr>
        <p:grpSpPr>
          <a:xfrm>
            <a:off x="685800" y="2464818"/>
            <a:ext cx="3380026" cy="3381102"/>
            <a:chOff x="0" y="0"/>
            <a:chExt cx="1335319" cy="1335744"/>
          </a:xfrm>
        </p:grpSpPr>
        <p:sp>
          <p:nvSpPr>
            <p:cNvPr id="31" name="Freeform 9">
              <a:extLst>
                <a:ext uri="{FF2B5EF4-FFF2-40B4-BE49-F238E27FC236}">
                  <a16:creationId xmlns:a16="http://schemas.microsoft.com/office/drawing/2014/main" id="{625354A4-2FE4-FEA7-B631-9D15A1622DBF}"/>
                </a:ext>
              </a:extLst>
            </p:cNvPr>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a:solidFill>
                <a:srgbClr val="2A2E3A"/>
              </a:solidFill>
            </a:ln>
          </p:spPr>
        </p:sp>
        <p:sp>
          <p:nvSpPr>
            <p:cNvPr id="32" name="TextBox 10">
              <a:extLst>
                <a:ext uri="{FF2B5EF4-FFF2-40B4-BE49-F238E27FC236}">
                  <a16:creationId xmlns:a16="http://schemas.microsoft.com/office/drawing/2014/main" id="{200C5397-B39A-B671-2D52-88D9A415ECCD}"/>
                </a:ext>
              </a:extLst>
            </p:cNvPr>
            <p:cNvSpPr txBox="1"/>
            <p:nvPr/>
          </p:nvSpPr>
          <p:spPr>
            <a:xfrm>
              <a:off x="0" y="-38100"/>
              <a:ext cx="812800" cy="850900"/>
            </a:xfrm>
            <a:prstGeom prst="rect">
              <a:avLst/>
            </a:prstGeom>
          </p:spPr>
          <p:txBody>
            <a:bodyPr lIns="33867" tIns="33867" rIns="33867" bIns="33867" rtlCol="0" anchor="ctr"/>
            <a:lstStyle/>
            <a:p>
              <a:pPr algn="ctr">
                <a:lnSpc>
                  <a:spcPts val="1400"/>
                </a:lnSpc>
              </a:pPr>
              <a:endParaRPr sz="1200">
                <a:latin typeface="Apple Braille"/>
              </a:endParaRPr>
            </a:p>
          </p:txBody>
        </p:sp>
      </p:grpSp>
      <p:grpSp>
        <p:nvGrpSpPr>
          <p:cNvPr id="33" name="Group 12">
            <a:extLst>
              <a:ext uri="{FF2B5EF4-FFF2-40B4-BE49-F238E27FC236}">
                <a16:creationId xmlns:a16="http://schemas.microsoft.com/office/drawing/2014/main" id="{B92AF55C-E891-95BF-8178-1AE917CFA776}"/>
              </a:ext>
            </a:extLst>
          </p:cNvPr>
          <p:cNvGrpSpPr/>
          <p:nvPr/>
        </p:nvGrpSpPr>
        <p:grpSpPr>
          <a:xfrm>
            <a:off x="1106814" y="4342674"/>
            <a:ext cx="2537999" cy="1254925"/>
            <a:chOff x="0" y="-9525"/>
            <a:chExt cx="5075997" cy="2509850"/>
          </a:xfrm>
        </p:grpSpPr>
        <p:sp>
          <p:nvSpPr>
            <p:cNvPr id="34" name="TextBox 13">
              <a:extLst>
                <a:ext uri="{FF2B5EF4-FFF2-40B4-BE49-F238E27FC236}">
                  <a16:creationId xmlns:a16="http://schemas.microsoft.com/office/drawing/2014/main" id="{9A002165-FBFB-CE53-60FD-B914567C4FD4}"/>
                </a:ext>
              </a:extLst>
            </p:cNvPr>
            <p:cNvSpPr txBox="1"/>
            <p:nvPr/>
          </p:nvSpPr>
          <p:spPr>
            <a:xfrm>
              <a:off x="0" y="-9525"/>
              <a:ext cx="5075997" cy="692498"/>
            </a:xfrm>
            <a:prstGeom prst="rect">
              <a:avLst/>
            </a:prstGeom>
          </p:spPr>
          <p:txBody>
            <a:bodyPr lIns="0" tIns="0" rIns="0" bIns="0" rtlCol="0" anchor="t">
              <a:spAutoFit/>
            </a:bodyPr>
            <a:lstStyle/>
            <a:p>
              <a:pPr algn="ctr">
                <a:lnSpc>
                  <a:spcPts val="2719"/>
                </a:lnSpc>
                <a:spcBef>
                  <a:spcPct val="0"/>
                </a:spcBef>
              </a:pPr>
              <a:r>
                <a:rPr lang="en-US" sz="2266" dirty="0">
                  <a:solidFill>
                    <a:srgbClr val="2A2E3A"/>
                  </a:solidFill>
                  <a:latin typeface="Apple Braille"/>
                </a:rPr>
                <a:t>Bass Models</a:t>
              </a:r>
            </a:p>
          </p:txBody>
        </p:sp>
        <p:sp>
          <p:nvSpPr>
            <p:cNvPr id="35" name="TextBox 14">
              <a:extLst>
                <a:ext uri="{FF2B5EF4-FFF2-40B4-BE49-F238E27FC236}">
                  <a16:creationId xmlns:a16="http://schemas.microsoft.com/office/drawing/2014/main" id="{5A519C0D-C940-6BF9-31EA-2F2CA42F54A9}"/>
                </a:ext>
              </a:extLst>
            </p:cNvPr>
            <p:cNvSpPr txBox="1"/>
            <p:nvPr/>
          </p:nvSpPr>
          <p:spPr>
            <a:xfrm>
              <a:off x="0" y="855259"/>
              <a:ext cx="5075997" cy="1645066"/>
            </a:xfrm>
            <a:prstGeom prst="rect">
              <a:avLst/>
            </a:prstGeom>
          </p:spPr>
          <p:txBody>
            <a:bodyPr lIns="0" tIns="0" rIns="0" bIns="0" rtlCol="0" anchor="t">
              <a:spAutoFit/>
            </a:bodyPr>
            <a:lstStyle/>
            <a:p>
              <a:pPr algn="ctr">
                <a:lnSpc>
                  <a:spcPts val="2239"/>
                </a:lnSpc>
              </a:pPr>
              <a:r>
                <a:rPr lang="en-US" sz="1600" dirty="0">
                  <a:solidFill>
                    <a:srgbClr val="2A2E3A"/>
                  </a:solidFill>
                  <a:latin typeface="Apple Braille"/>
                </a:rPr>
                <a:t>For U.S. &amp; For States</a:t>
              </a:r>
            </a:p>
            <a:p>
              <a:pPr algn="ctr">
                <a:lnSpc>
                  <a:spcPts val="2239"/>
                </a:lnSpc>
              </a:pPr>
              <a:r>
                <a:rPr lang="en-US" sz="1600" dirty="0">
                  <a:solidFill>
                    <a:srgbClr val="2A2E3A"/>
                  </a:solidFill>
                  <a:latin typeface="Apple Braille"/>
                </a:rPr>
                <a:t>Use Death Only</a:t>
              </a:r>
            </a:p>
            <a:p>
              <a:pPr algn="ctr">
                <a:lnSpc>
                  <a:spcPts val="2239"/>
                </a:lnSpc>
              </a:pPr>
              <a:r>
                <a:rPr lang="en-US" sz="1600" dirty="0">
                  <a:solidFill>
                    <a:srgbClr val="2A2E3A"/>
                  </a:solidFill>
                  <a:latin typeface="Apple Braille"/>
                </a:rPr>
                <a:t>Daily/Weekly/Monthly</a:t>
              </a:r>
            </a:p>
          </p:txBody>
        </p:sp>
      </p:grpSp>
      <p:grpSp>
        <p:nvGrpSpPr>
          <p:cNvPr id="36" name="Group 15">
            <a:extLst>
              <a:ext uri="{FF2B5EF4-FFF2-40B4-BE49-F238E27FC236}">
                <a16:creationId xmlns:a16="http://schemas.microsoft.com/office/drawing/2014/main" id="{F1079562-0EB1-26DB-031F-A9D633BA1995}"/>
              </a:ext>
            </a:extLst>
          </p:cNvPr>
          <p:cNvGrpSpPr/>
          <p:nvPr/>
        </p:nvGrpSpPr>
        <p:grpSpPr>
          <a:xfrm>
            <a:off x="4405987" y="2464818"/>
            <a:ext cx="3380026" cy="3381102"/>
            <a:chOff x="0" y="0"/>
            <a:chExt cx="1335319" cy="1335744"/>
          </a:xfrm>
        </p:grpSpPr>
        <p:sp>
          <p:nvSpPr>
            <p:cNvPr id="37" name="Freeform 16">
              <a:extLst>
                <a:ext uri="{FF2B5EF4-FFF2-40B4-BE49-F238E27FC236}">
                  <a16:creationId xmlns:a16="http://schemas.microsoft.com/office/drawing/2014/main" id="{0C1638BA-84AE-B2C5-900D-7246AF6A188B}"/>
                </a:ext>
              </a:extLst>
            </p:cNvPr>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a:solidFill>
                <a:srgbClr val="2A2E3A"/>
              </a:solidFill>
            </a:ln>
          </p:spPr>
          <p:txBody>
            <a:bodyPr/>
            <a:lstStyle/>
            <a:p>
              <a:endParaRPr lang="zh-CN" altLang="en-US">
                <a:latin typeface="Apple Braille"/>
              </a:endParaRPr>
            </a:p>
          </p:txBody>
        </p:sp>
        <p:sp>
          <p:nvSpPr>
            <p:cNvPr id="38" name="TextBox 17">
              <a:extLst>
                <a:ext uri="{FF2B5EF4-FFF2-40B4-BE49-F238E27FC236}">
                  <a16:creationId xmlns:a16="http://schemas.microsoft.com/office/drawing/2014/main" id="{D16CAAF3-72EE-1E70-0D64-19331098B065}"/>
                </a:ext>
              </a:extLst>
            </p:cNvPr>
            <p:cNvSpPr txBox="1"/>
            <p:nvPr/>
          </p:nvSpPr>
          <p:spPr>
            <a:xfrm>
              <a:off x="0" y="-38100"/>
              <a:ext cx="812800" cy="850900"/>
            </a:xfrm>
            <a:prstGeom prst="rect">
              <a:avLst/>
            </a:prstGeom>
          </p:spPr>
          <p:txBody>
            <a:bodyPr lIns="33867" tIns="33867" rIns="33867" bIns="33867" rtlCol="0" anchor="ctr"/>
            <a:lstStyle/>
            <a:p>
              <a:pPr algn="ctr">
                <a:lnSpc>
                  <a:spcPts val="1400"/>
                </a:lnSpc>
              </a:pPr>
              <a:endParaRPr sz="1200">
                <a:latin typeface="Apple Braille"/>
              </a:endParaRPr>
            </a:p>
          </p:txBody>
        </p:sp>
      </p:grpSp>
      <p:grpSp>
        <p:nvGrpSpPr>
          <p:cNvPr id="39" name="Group 18">
            <a:extLst>
              <a:ext uri="{FF2B5EF4-FFF2-40B4-BE49-F238E27FC236}">
                <a16:creationId xmlns:a16="http://schemas.microsoft.com/office/drawing/2014/main" id="{CF11BAB4-A7A3-CF2F-4CE5-706E3CE8030E}"/>
              </a:ext>
            </a:extLst>
          </p:cNvPr>
          <p:cNvGrpSpPr/>
          <p:nvPr/>
        </p:nvGrpSpPr>
        <p:grpSpPr>
          <a:xfrm>
            <a:off x="4827001" y="4342674"/>
            <a:ext cx="2537999" cy="980234"/>
            <a:chOff x="0" y="-9525"/>
            <a:chExt cx="5075997" cy="1960468"/>
          </a:xfrm>
        </p:grpSpPr>
        <p:sp>
          <p:nvSpPr>
            <p:cNvPr id="40" name="TextBox 19">
              <a:extLst>
                <a:ext uri="{FF2B5EF4-FFF2-40B4-BE49-F238E27FC236}">
                  <a16:creationId xmlns:a16="http://schemas.microsoft.com/office/drawing/2014/main" id="{FFD67C9D-B32F-2446-FBBA-FF4E91CA51B9}"/>
                </a:ext>
              </a:extLst>
            </p:cNvPr>
            <p:cNvSpPr txBox="1"/>
            <p:nvPr/>
          </p:nvSpPr>
          <p:spPr>
            <a:xfrm>
              <a:off x="0" y="-9525"/>
              <a:ext cx="5075997" cy="692498"/>
            </a:xfrm>
            <a:prstGeom prst="rect">
              <a:avLst/>
            </a:prstGeom>
          </p:spPr>
          <p:txBody>
            <a:bodyPr lIns="0" tIns="0" rIns="0" bIns="0" rtlCol="0" anchor="t">
              <a:spAutoFit/>
            </a:bodyPr>
            <a:lstStyle/>
            <a:p>
              <a:pPr algn="ctr">
                <a:lnSpc>
                  <a:spcPts val="2719"/>
                </a:lnSpc>
                <a:spcBef>
                  <a:spcPct val="0"/>
                </a:spcBef>
              </a:pPr>
              <a:r>
                <a:rPr lang="en-US" sz="2266" dirty="0">
                  <a:solidFill>
                    <a:srgbClr val="2A2E3A"/>
                  </a:solidFill>
                  <a:latin typeface="Apple Braille"/>
                </a:rPr>
                <a:t>SIRD Model</a:t>
              </a:r>
            </a:p>
          </p:txBody>
        </p:sp>
        <p:sp>
          <p:nvSpPr>
            <p:cNvPr id="41" name="TextBox 20">
              <a:extLst>
                <a:ext uri="{FF2B5EF4-FFF2-40B4-BE49-F238E27FC236}">
                  <a16:creationId xmlns:a16="http://schemas.microsoft.com/office/drawing/2014/main" id="{0041E0C5-1747-3DC3-E628-8EBD59AA2862}"/>
                </a:ext>
              </a:extLst>
            </p:cNvPr>
            <p:cNvSpPr txBox="1"/>
            <p:nvPr/>
          </p:nvSpPr>
          <p:spPr>
            <a:xfrm>
              <a:off x="0" y="855259"/>
              <a:ext cx="5075997" cy="1095684"/>
            </a:xfrm>
            <a:prstGeom prst="rect">
              <a:avLst/>
            </a:prstGeom>
          </p:spPr>
          <p:txBody>
            <a:bodyPr lIns="0" tIns="0" rIns="0" bIns="0" rtlCol="0" anchor="t">
              <a:spAutoFit/>
            </a:bodyPr>
            <a:lstStyle/>
            <a:p>
              <a:pPr algn="ctr">
                <a:lnSpc>
                  <a:spcPts val="2239"/>
                </a:lnSpc>
              </a:pPr>
              <a:r>
                <a:rPr lang="en-US" sz="1600" dirty="0">
                  <a:solidFill>
                    <a:srgbClr val="2A2E3A"/>
                  </a:solidFill>
                  <a:latin typeface="Apple Braille"/>
                </a:rPr>
                <a:t>For U.S. population</a:t>
              </a:r>
            </a:p>
            <a:p>
              <a:pPr algn="ctr">
                <a:lnSpc>
                  <a:spcPts val="2239"/>
                </a:lnSpc>
              </a:pPr>
              <a:r>
                <a:rPr lang="en-US" sz="1600" dirty="0">
                  <a:solidFill>
                    <a:srgbClr val="2A2E3A"/>
                  </a:solidFill>
                  <a:latin typeface="Apple Braille"/>
                </a:rPr>
                <a:t>Include cases</a:t>
              </a:r>
            </a:p>
          </p:txBody>
        </p:sp>
      </p:grpSp>
      <p:grpSp>
        <p:nvGrpSpPr>
          <p:cNvPr id="42" name="Group 21">
            <a:extLst>
              <a:ext uri="{FF2B5EF4-FFF2-40B4-BE49-F238E27FC236}">
                <a16:creationId xmlns:a16="http://schemas.microsoft.com/office/drawing/2014/main" id="{3B23272F-AB5F-B694-9348-39ED3193E2BE}"/>
              </a:ext>
            </a:extLst>
          </p:cNvPr>
          <p:cNvGrpSpPr/>
          <p:nvPr/>
        </p:nvGrpSpPr>
        <p:grpSpPr>
          <a:xfrm>
            <a:off x="8126174" y="2464818"/>
            <a:ext cx="3380026" cy="3381102"/>
            <a:chOff x="0" y="0"/>
            <a:chExt cx="1335319" cy="1335744"/>
          </a:xfrm>
        </p:grpSpPr>
        <p:sp>
          <p:nvSpPr>
            <p:cNvPr id="43" name="Freeform 22">
              <a:extLst>
                <a:ext uri="{FF2B5EF4-FFF2-40B4-BE49-F238E27FC236}">
                  <a16:creationId xmlns:a16="http://schemas.microsoft.com/office/drawing/2014/main" id="{9CACDF23-5329-3561-A571-F434CE30F786}"/>
                </a:ext>
              </a:extLst>
            </p:cNvPr>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a:solidFill>
                <a:srgbClr val="2A2E3A"/>
              </a:solidFill>
            </a:ln>
          </p:spPr>
        </p:sp>
        <p:sp>
          <p:nvSpPr>
            <p:cNvPr id="44" name="TextBox 23">
              <a:extLst>
                <a:ext uri="{FF2B5EF4-FFF2-40B4-BE49-F238E27FC236}">
                  <a16:creationId xmlns:a16="http://schemas.microsoft.com/office/drawing/2014/main" id="{50BB8508-D98F-096F-B811-183F8664ADEE}"/>
                </a:ext>
              </a:extLst>
            </p:cNvPr>
            <p:cNvSpPr txBox="1"/>
            <p:nvPr/>
          </p:nvSpPr>
          <p:spPr>
            <a:xfrm>
              <a:off x="0" y="-38100"/>
              <a:ext cx="812800" cy="850900"/>
            </a:xfrm>
            <a:prstGeom prst="rect">
              <a:avLst/>
            </a:prstGeom>
          </p:spPr>
          <p:txBody>
            <a:bodyPr lIns="33867" tIns="33867" rIns="33867" bIns="33867" rtlCol="0" anchor="ctr"/>
            <a:lstStyle/>
            <a:p>
              <a:pPr algn="ctr">
                <a:lnSpc>
                  <a:spcPts val="1400"/>
                </a:lnSpc>
              </a:pPr>
              <a:endParaRPr sz="1200">
                <a:latin typeface="Apple Braille"/>
              </a:endParaRPr>
            </a:p>
          </p:txBody>
        </p:sp>
      </p:grpSp>
      <p:grpSp>
        <p:nvGrpSpPr>
          <p:cNvPr id="45" name="Group 24">
            <a:extLst>
              <a:ext uri="{FF2B5EF4-FFF2-40B4-BE49-F238E27FC236}">
                <a16:creationId xmlns:a16="http://schemas.microsoft.com/office/drawing/2014/main" id="{376C5D44-1081-5C19-AFD9-EB649B69A267}"/>
              </a:ext>
            </a:extLst>
          </p:cNvPr>
          <p:cNvGrpSpPr/>
          <p:nvPr/>
        </p:nvGrpSpPr>
        <p:grpSpPr>
          <a:xfrm>
            <a:off x="8547187" y="4342674"/>
            <a:ext cx="2537999" cy="1254925"/>
            <a:chOff x="0" y="-9525"/>
            <a:chExt cx="5075997" cy="2509850"/>
          </a:xfrm>
        </p:grpSpPr>
        <p:sp>
          <p:nvSpPr>
            <p:cNvPr id="46" name="TextBox 25">
              <a:extLst>
                <a:ext uri="{FF2B5EF4-FFF2-40B4-BE49-F238E27FC236}">
                  <a16:creationId xmlns:a16="http://schemas.microsoft.com/office/drawing/2014/main" id="{90FD64EE-B118-ABAE-59E3-E569876F2E10}"/>
                </a:ext>
              </a:extLst>
            </p:cNvPr>
            <p:cNvSpPr txBox="1"/>
            <p:nvPr/>
          </p:nvSpPr>
          <p:spPr>
            <a:xfrm>
              <a:off x="0" y="-9525"/>
              <a:ext cx="5075997" cy="692498"/>
            </a:xfrm>
            <a:prstGeom prst="rect">
              <a:avLst/>
            </a:prstGeom>
          </p:spPr>
          <p:txBody>
            <a:bodyPr lIns="0" tIns="0" rIns="0" bIns="0" rtlCol="0" anchor="t">
              <a:spAutoFit/>
            </a:bodyPr>
            <a:lstStyle/>
            <a:p>
              <a:pPr algn="ctr">
                <a:lnSpc>
                  <a:spcPts val="2719"/>
                </a:lnSpc>
                <a:spcBef>
                  <a:spcPct val="0"/>
                </a:spcBef>
              </a:pPr>
              <a:r>
                <a:rPr lang="en-US" sz="2266" dirty="0">
                  <a:solidFill>
                    <a:srgbClr val="2A2E3A"/>
                  </a:solidFill>
                  <a:latin typeface="Apple Braille"/>
                </a:rPr>
                <a:t>GBM</a:t>
              </a:r>
            </a:p>
          </p:txBody>
        </p:sp>
        <p:sp>
          <p:nvSpPr>
            <p:cNvPr id="47" name="TextBox 26">
              <a:extLst>
                <a:ext uri="{FF2B5EF4-FFF2-40B4-BE49-F238E27FC236}">
                  <a16:creationId xmlns:a16="http://schemas.microsoft.com/office/drawing/2014/main" id="{9152B049-FC78-B69B-B49B-5984A3D119DC}"/>
                </a:ext>
              </a:extLst>
            </p:cNvPr>
            <p:cNvSpPr txBox="1"/>
            <p:nvPr/>
          </p:nvSpPr>
          <p:spPr>
            <a:xfrm>
              <a:off x="0" y="855259"/>
              <a:ext cx="5075997" cy="1645066"/>
            </a:xfrm>
            <a:prstGeom prst="rect">
              <a:avLst/>
            </a:prstGeom>
          </p:spPr>
          <p:txBody>
            <a:bodyPr lIns="0" tIns="0" rIns="0" bIns="0" rtlCol="0" anchor="t">
              <a:spAutoFit/>
            </a:bodyPr>
            <a:lstStyle/>
            <a:p>
              <a:pPr algn="ctr">
                <a:lnSpc>
                  <a:spcPts val="2239"/>
                </a:lnSpc>
              </a:pPr>
              <a:r>
                <a:rPr lang="en-US" sz="1600" dirty="0">
                  <a:solidFill>
                    <a:srgbClr val="2A2E3A"/>
                  </a:solidFill>
                  <a:latin typeface="Apple Braille"/>
                </a:rPr>
                <a:t>For U.S. population</a:t>
              </a:r>
            </a:p>
            <a:p>
              <a:pPr algn="ctr">
                <a:lnSpc>
                  <a:spcPts val="2239"/>
                </a:lnSpc>
              </a:pPr>
              <a:r>
                <a:rPr lang="en-US" sz="1600" dirty="0">
                  <a:solidFill>
                    <a:srgbClr val="2A2E3A"/>
                  </a:solidFill>
                  <a:latin typeface="Apple Braille"/>
                </a:rPr>
                <a:t>Include Vaccine</a:t>
              </a:r>
            </a:p>
            <a:p>
              <a:pPr algn="ctr">
                <a:lnSpc>
                  <a:spcPts val="2239"/>
                </a:lnSpc>
              </a:pPr>
              <a:r>
                <a:rPr lang="en-US" sz="1600" dirty="0">
                  <a:solidFill>
                    <a:srgbClr val="2A2E3A"/>
                  </a:solidFill>
                  <a:latin typeface="Apple Braille"/>
                </a:rPr>
                <a:t>Daily/Weekly/Monthly</a:t>
              </a:r>
            </a:p>
          </p:txBody>
        </p:sp>
      </p:grpSp>
      <p:grpSp>
        <p:nvGrpSpPr>
          <p:cNvPr id="48" name="Group 27">
            <a:extLst>
              <a:ext uri="{FF2B5EF4-FFF2-40B4-BE49-F238E27FC236}">
                <a16:creationId xmlns:a16="http://schemas.microsoft.com/office/drawing/2014/main" id="{BAB2C532-6744-B6B9-D087-82B927A24DB4}"/>
              </a:ext>
            </a:extLst>
          </p:cNvPr>
          <p:cNvGrpSpPr/>
          <p:nvPr/>
        </p:nvGrpSpPr>
        <p:grpSpPr>
          <a:xfrm>
            <a:off x="1975918" y="3146153"/>
            <a:ext cx="799790" cy="799790"/>
            <a:chOff x="0" y="0"/>
            <a:chExt cx="1599580" cy="1599580"/>
          </a:xfrm>
        </p:grpSpPr>
        <p:grpSp>
          <p:nvGrpSpPr>
            <p:cNvPr id="49" name="Group 28">
              <a:extLst>
                <a:ext uri="{FF2B5EF4-FFF2-40B4-BE49-F238E27FC236}">
                  <a16:creationId xmlns:a16="http://schemas.microsoft.com/office/drawing/2014/main" id="{07B96C5B-89DF-BECA-B4DC-07DBC2E54557}"/>
                </a:ext>
              </a:extLst>
            </p:cNvPr>
            <p:cNvGrpSpPr/>
            <p:nvPr/>
          </p:nvGrpSpPr>
          <p:grpSpPr>
            <a:xfrm>
              <a:off x="0" y="0"/>
              <a:ext cx="1599580" cy="1599580"/>
              <a:chOff x="0" y="0"/>
              <a:chExt cx="812800" cy="812800"/>
            </a:xfrm>
          </p:grpSpPr>
          <p:sp>
            <p:nvSpPr>
              <p:cNvPr id="51" name="Freeform 29">
                <a:extLst>
                  <a:ext uri="{FF2B5EF4-FFF2-40B4-BE49-F238E27FC236}">
                    <a16:creationId xmlns:a16="http://schemas.microsoft.com/office/drawing/2014/main" id="{F2F02356-318C-8378-72AC-7DB3C38F140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8223B"/>
              </a:solidFill>
            </p:spPr>
          </p:sp>
          <p:sp>
            <p:nvSpPr>
              <p:cNvPr id="52" name="TextBox 30">
                <a:extLst>
                  <a:ext uri="{FF2B5EF4-FFF2-40B4-BE49-F238E27FC236}">
                    <a16:creationId xmlns:a16="http://schemas.microsoft.com/office/drawing/2014/main" id="{4F3A916B-635C-5091-BD0C-834D824547E7}"/>
                  </a:ext>
                </a:extLst>
              </p:cNvPr>
              <p:cNvSpPr txBox="1"/>
              <p:nvPr/>
            </p:nvSpPr>
            <p:spPr>
              <a:xfrm>
                <a:off x="76200" y="38100"/>
                <a:ext cx="660400" cy="698500"/>
              </a:xfrm>
              <a:prstGeom prst="rect">
                <a:avLst/>
              </a:prstGeom>
            </p:spPr>
            <p:txBody>
              <a:bodyPr lIns="33867" tIns="33867" rIns="33867" bIns="33867" rtlCol="0" anchor="ctr"/>
              <a:lstStyle/>
              <a:p>
                <a:pPr algn="ctr">
                  <a:lnSpc>
                    <a:spcPts val="1400"/>
                  </a:lnSpc>
                </a:pPr>
                <a:endParaRPr sz="1200">
                  <a:latin typeface="Apple Braille"/>
                </a:endParaRPr>
              </a:p>
            </p:txBody>
          </p:sp>
        </p:grpSp>
        <p:pic>
          <p:nvPicPr>
            <p:cNvPr id="50" name="Picture 31">
              <a:extLst>
                <a:ext uri="{FF2B5EF4-FFF2-40B4-BE49-F238E27FC236}">
                  <a16:creationId xmlns:a16="http://schemas.microsoft.com/office/drawing/2014/main" id="{97DB2B24-BDBE-2766-35E2-553EB9FD05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9047" y="397031"/>
              <a:ext cx="641486" cy="805519"/>
            </a:xfrm>
            <a:prstGeom prst="rect">
              <a:avLst/>
            </a:prstGeom>
          </p:spPr>
        </p:pic>
      </p:grpSp>
      <p:grpSp>
        <p:nvGrpSpPr>
          <p:cNvPr id="53" name="Group 32">
            <a:extLst>
              <a:ext uri="{FF2B5EF4-FFF2-40B4-BE49-F238E27FC236}">
                <a16:creationId xmlns:a16="http://schemas.microsoft.com/office/drawing/2014/main" id="{5B1EC8CA-9B5E-0122-36A1-8CE5805B95A2}"/>
              </a:ext>
            </a:extLst>
          </p:cNvPr>
          <p:cNvGrpSpPr/>
          <p:nvPr/>
        </p:nvGrpSpPr>
        <p:grpSpPr>
          <a:xfrm>
            <a:off x="5696105" y="3146153"/>
            <a:ext cx="799790" cy="799790"/>
            <a:chOff x="0" y="0"/>
            <a:chExt cx="1599580" cy="1599580"/>
          </a:xfrm>
        </p:grpSpPr>
        <p:grpSp>
          <p:nvGrpSpPr>
            <p:cNvPr id="54" name="Group 33">
              <a:extLst>
                <a:ext uri="{FF2B5EF4-FFF2-40B4-BE49-F238E27FC236}">
                  <a16:creationId xmlns:a16="http://schemas.microsoft.com/office/drawing/2014/main" id="{9F663065-08B7-B322-0A88-24749FACEFE6}"/>
                </a:ext>
              </a:extLst>
            </p:cNvPr>
            <p:cNvGrpSpPr/>
            <p:nvPr/>
          </p:nvGrpSpPr>
          <p:grpSpPr>
            <a:xfrm>
              <a:off x="0" y="0"/>
              <a:ext cx="1599580" cy="1599580"/>
              <a:chOff x="0" y="0"/>
              <a:chExt cx="812800" cy="812800"/>
            </a:xfrm>
          </p:grpSpPr>
          <p:sp>
            <p:nvSpPr>
              <p:cNvPr id="56" name="Freeform 34">
                <a:extLst>
                  <a:ext uri="{FF2B5EF4-FFF2-40B4-BE49-F238E27FC236}">
                    <a16:creationId xmlns:a16="http://schemas.microsoft.com/office/drawing/2014/main" id="{6D2E1999-61CC-FD7A-0A4D-229DBE7311F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8223B"/>
              </a:solidFill>
            </p:spPr>
          </p:sp>
          <p:sp>
            <p:nvSpPr>
              <p:cNvPr id="57" name="TextBox 35">
                <a:extLst>
                  <a:ext uri="{FF2B5EF4-FFF2-40B4-BE49-F238E27FC236}">
                    <a16:creationId xmlns:a16="http://schemas.microsoft.com/office/drawing/2014/main" id="{30B74218-F1E8-91AF-910A-3CF0C68DB4CF}"/>
                  </a:ext>
                </a:extLst>
              </p:cNvPr>
              <p:cNvSpPr txBox="1"/>
              <p:nvPr/>
            </p:nvSpPr>
            <p:spPr>
              <a:xfrm>
                <a:off x="76200" y="38100"/>
                <a:ext cx="660400" cy="698500"/>
              </a:xfrm>
              <a:prstGeom prst="rect">
                <a:avLst/>
              </a:prstGeom>
            </p:spPr>
            <p:txBody>
              <a:bodyPr lIns="33867" tIns="33867" rIns="33867" bIns="33867" rtlCol="0" anchor="ctr"/>
              <a:lstStyle/>
              <a:p>
                <a:pPr algn="ctr">
                  <a:lnSpc>
                    <a:spcPts val="1400"/>
                  </a:lnSpc>
                </a:pPr>
                <a:endParaRPr sz="1200">
                  <a:latin typeface="Apple Braille"/>
                </a:endParaRPr>
              </a:p>
            </p:txBody>
          </p:sp>
        </p:grpSp>
        <p:pic>
          <p:nvPicPr>
            <p:cNvPr id="55" name="Picture 36">
              <a:extLst>
                <a:ext uri="{FF2B5EF4-FFF2-40B4-BE49-F238E27FC236}">
                  <a16:creationId xmlns:a16="http://schemas.microsoft.com/office/drawing/2014/main" id="{B61C7B31-2D65-E5A6-79F0-EED435541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08130" y="460826"/>
              <a:ext cx="783321" cy="677929"/>
            </a:xfrm>
            <a:prstGeom prst="rect">
              <a:avLst/>
            </a:prstGeom>
          </p:spPr>
        </p:pic>
      </p:grpSp>
      <p:grpSp>
        <p:nvGrpSpPr>
          <p:cNvPr id="58" name="Group 37">
            <a:extLst>
              <a:ext uri="{FF2B5EF4-FFF2-40B4-BE49-F238E27FC236}">
                <a16:creationId xmlns:a16="http://schemas.microsoft.com/office/drawing/2014/main" id="{FB7E348B-FD97-71E9-B956-FCAB561B0E6B}"/>
              </a:ext>
            </a:extLst>
          </p:cNvPr>
          <p:cNvGrpSpPr/>
          <p:nvPr/>
        </p:nvGrpSpPr>
        <p:grpSpPr>
          <a:xfrm>
            <a:off x="9416292" y="3146153"/>
            <a:ext cx="799790" cy="799790"/>
            <a:chOff x="0" y="0"/>
            <a:chExt cx="1599580" cy="1599580"/>
          </a:xfrm>
        </p:grpSpPr>
        <p:grpSp>
          <p:nvGrpSpPr>
            <p:cNvPr id="59" name="Group 38">
              <a:extLst>
                <a:ext uri="{FF2B5EF4-FFF2-40B4-BE49-F238E27FC236}">
                  <a16:creationId xmlns:a16="http://schemas.microsoft.com/office/drawing/2014/main" id="{E0717652-8852-B249-84A6-FDE6777B8CE8}"/>
                </a:ext>
              </a:extLst>
            </p:cNvPr>
            <p:cNvGrpSpPr/>
            <p:nvPr/>
          </p:nvGrpSpPr>
          <p:grpSpPr>
            <a:xfrm>
              <a:off x="0" y="0"/>
              <a:ext cx="1599580" cy="1599580"/>
              <a:chOff x="0" y="0"/>
              <a:chExt cx="812800" cy="812800"/>
            </a:xfrm>
          </p:grpSpPr>
          <p:sp>
            <p:nvSpPr>
              <p:cNvPr id="61" name="Freeform 39">
                <a:extLst>
                  <a:ext uri="{FF2B5EF4-FFF2-40B4-BE49-F238E27FC236}">
                    <a16:creationId xmlns:a16="http://schemas.microsoft.com/office/drawing/2014/main" id="{7CDDCBB6-F4B9-27D7-976A-4A39CB35CD59}"/>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8223B"/>
              </a:solidFill>
            </p:spPr>
          </p:sp>
          <p:sp>
            <p:nvSpPr>
              <p:cNvPr id="62" name="TextBox 40">
                <a:extLst>
                  <a:ext uri="{FF2B5EF4-FFF2-40B4-BE49-F238E27FC236}">
                    <a16:creationId xmlns:a16="http://schemas.microsoft.com/office/drawing/2014/main" id="{09ACB96C-B8EC-676F-7A6D-7D22F39CF860}"/>
                  </a:ext>
                </a:extLst>
              </p:cNvPr>
              <p:cNvSpPr txBox="1"/>
              <p:nvPr/>
            </p:nvSpPr>
            <p:spPr>
              <a:xfrm>
                <a:off x="76200" y="38100"/>
                <a:ext cx="660400" cy="698500"/>
              </a:xfrm>
              <a:prstGeom prst="rect">
                <a:avLst/>
              </a:prstGeom>
            </p:spPr>
            <p:txBody>
              <a:bodyPr lIns="33867" tIns="33867" rIns="33867" bIns="33867" rtlCol="0" anchor="ctr"/>
              <a:lstStyle/>
              <a:p>
                <a:pPr algn="ctr">
                  <a:lnSpc>
                    <a:spcPts val="1400"/>
                  </a:lnSpc>
                </a:pPr>
                <a:endParaRPr sz="1200">
                  <a:latin typeface="Apple Braille"/>
                </a:endParaRPr>
              </a:p>
            </p:txBody>
          </p:sp>
        </p:grpSp>
        <p:pic>
          <p:nvPicPr>
            <p:cNvPr id="60" name="Picture 41">
              <a:extLst>
                <a:ext uri="{FF2B5EF4-FFF2-40B4-BE49-F238E27FC236}">
                  <a16:creationId xmlns:a16="http://schemas.microsoft.com/office/drawing/2014/main" id="{B69B6304-5E4B-A1AB-4F6B-24E520E3BD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67408" y="479827"/>
              <a:ext cx="864764" cy="639925"/>
            </a:xfrm>
            <a:prstGeom prst="rect">
              <a:avLst/>
            </a:prstGeom>
          </p:spPr>
        </p:pic>
      </p:grpSp>
    </p:spTree>
    <p:extLst>
      <p:ext uri="{BB962C8B-B14F-4D97-AF65-F5344CB8AC3E}">
        <p14:creationId xmlns:p14="http://schemas.microsoft.com/office/powerpoint/2010/main" val="2844263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3B612688-BD97-76D7-A069-D5D3E0F11C6B}"/>
              </a:ext>
            </a:extLst>
          </p:cNvPr>
          <p:cNvGrpSpPr/>
          <p:nvPr/>
        </p:nvGrpSpPr>
        <p:grpSpPr>
          <a:xfrm>
            <a:off x="525764" y="209701"/>
            <a:ext cx="9450574" cy="1184555"/>
            <a:chOff x="0" y="0"/>
            <a:chExt cx="17182137" cy="2369109"/>
          </a:xfrm>
        </p:grpSpPr>
        <p:sp>
          <p:nvSpPr>
            <p:cNvPr id="14" name="TextBox 3">
              <a:extLst>
                <a:ext uri="{FF2B5EF4-FFF2-40B4-BE49-F238E27FC236}">
                  <a16:creationId xmlns:a16="http://schemas.microsoft.com/office/drawing/2014/main" id="{478292DA-D266-E98C-50C2-D36E424AB1F2}"/>
                </a:ext>
              </a:extLst>
            </p:cNvPr>
            <p:cNvSpPr txBox="1"/>
            <p:nvPr/>
          </p:nvSpPr>
          <p:spPr>
            <a:xfrm>
              <a:off x="0" y="0"/>
              <a:ext cx="17182137" cy="1646603"/>
            </a:xfrm>
            <a:prstGeom prst="rect">
              <a:avLst/>
            </a:prstGeom>
          </p:spPr>
          <p:txBody>
            <a:bodyPr wrap="square" lIns="0" tIns="0" rIns="0" bIns="0" rtlCol="0" anchor="t">
              <a:spAutoFit/>
            </a:bodyPr>
            <a:lstStyle/>
            <a:p>
              <a:pPr>
                <a:lnSpc>
                  <a:spcPts val="6800"/>
                </a:lnSpc>
              </a:pPr>
              <a:r>
                <a:rPr lang="en-US" sz="5000" b="1" dirty="0">
                  <a:solidFill>
                    <a:srgbClr val="A20E20"/>
                  </a:solidFill>
                  <a:latin typeface="Apple Braille"/>
                </a:rPr>
                <a:t>Outcome – Validation Result</a:t>
              </a:r>
            </a:p>
          </p:txBody>
        </p:sp>
        <p:sp>
          <p:nvSpPr>
            <p:cNvPr id="16" name="TextBox 4">
              <a:extLst>
                <a:ext uri="{FF2B5EF4-FFF2-40B4-BE49-F238E27FC236}">
                  <a16:creationId xmlns:a16="http://schemas.microsoft.com/office/drawing/2014/main" id="{2014502F-B527-875C-D8FA-78199ED01A36}"/>
                </a:ext>
              </a:extLst>
            </p:cNvPr>
            <p:cNvSpPr txBox="1"/>
            <p:nvPr/>
          </p:nvSpPr>
          <p:spPr>
            <a:xfrm>
              <a:off x="0" y="1600181"/>
              <a:ext cx="13354426"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Outcome: Model Comparison</a:t>
              </a:r>
            </a:p>
          </p:txBody>
        </p:sp>
      </p:grpSp>
      <p:pic>
        <p:nvPicPr>
          <p:cNvPr id="11" name="Picture 2">
            <a:extLst>
              <a:ext uri="{FF2B5EF4-FFF2-40B4-BE49-F238E27FC236}">
                <a16:creationId xmlns:a16="http://schemas.microsoft.com/office/drawing/2014/main" id="{313B20C8-42C8-8365-5042-75ECC9E33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2" name="箭头: V 形 11">
            <a:extLst>
              <a:ext uri="{FF2B5EF4-FFF2-40B4-BE49-F238E27FC236}">
                <a16:creationId xmlns:a16="http://schemas.microsoft.com/office/drawing/2014/main" id="{31561F3C-0699-ED18-8CE3-FE83A888D51F}"/>
              </a:ext>
            </a:extLst>
          </p:cNvPr>
          <p:cNvSpPr/>
          <p:nvPr/>
        </p:nvSpPr>
        <p:spPr>
          <a:xfrm>
            <a:off x="-10855"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5" name="箭头: V 形 14">
            <a:extLst>
              <a:ext uri="{FF2B5EF4-FFF2-40B4-BE49-F238E27FC236}">
                <a16:creationId xmlns:a16="http://schemas.microsoft.com/office/drawing/2014/main" id="{281FB72C-380B-D4C1-624E-F2AE6ED2C441}"/>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BDAFB8A1-562B-2EC5-65B7-A6C9E952B162}"/>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27" name="箭头: V 形 26">
            <a:extLst>
              <a:ext uri="{FF2B5EF4-FFF2-40B4-BE49-F238E27FC236}">
                <a16:creationId xmlns:a16="http://schemas.microsoft.com/office/drawing/2014/main" id="{93D5CAD5-3582-7AF3-3869-04E10976700D}"/>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28" name="箭头: V 形 27">
            <a:extLst>
              <a:ext uri="{FF2B5EF4-FFF2-40B4-BE49-F238E27FC236}">
                <a16:creationId xmlns:a16="http://schemas.microsoft.com/office/drawing/2014/main" id="{0AE33416-C450-E09E-9B0F-50BCDCFA8381}"/>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graphicFrame>
        <p:nvGraphicFramePr>
          <p:cNvPr id="2" name="Table 13">
            <a:extLst>
              <a:ext uri="{FF2B5EF4-FFF2-40B4-BE49-F238E27FC236}">
                <a16:creationId xmlns:a16="http://schemas.microsoft.com/office/drawing/2014/main" id="{6A5EF52C-981C-02D3-09BC-B4BB187DAB44}"/>
              </a:ext>
            </a:extLst>
          </p:cNvPr>
          <p:cNvGraphicFramePr>
            <a:graphicFrameLocks noGrp="1"/>
          </p:cNvGraphicFramePr>
          <p:nvPr>
            <p:extLst>
              <p:ext uri="{D42A27DB-BD31-4B8C-83A1-F6EECF244321}">
                <p14:modId xmlns:p14="http://schemas.microsoft.com/office/powerpoint/2010/main" val="2164021474"/>
              </p:ext>
            </p:extLst>
          </p:nvPr>
        </p:nvGraphicFramePr>
        <p:xfrm>
          <a:off x="524408" y="2039576"/>
          <a:ext cx="10826748" cy="3107820"/>
        </p:xfrm>
        <a:graphic>
          <a:graphicData uri="http://schemas.openxmlformats.org/drawingml/2006/table">
            <a:tbl>
              <a:tblPr/>
              <a:tblGrid>
                <a:gridCol w="2706687">
                  <a:extLst>
                    <a:ext uri="{9D8B030D-6E8A-4147-A177-3AD203B41FA5}">
                      <a16:colId xmlns:a16="http://schemas.microsoft.com/office/drawing/2014/main" val="20000"/>
                    </a:ext>
                  </a:extLst>
                </a:gridCol>
                <a:gridCol w="2706687">
                  <a:extLst>
                    <a:ext uri="{9D8B030D-6E8A-4147-A177-3AD203B41FA5}">
                      <a16:colId xmlns:a16="http://schemas.microsoft.com/office/drawing/2014/main" val="20001"/>
                    </a:ext>
                  </a:extLst>
                </a:gridCol>
                <a:gridCol w="2706687">
                  <a:extLst>
                    <a:ext uri="{9D8B030D-6E8A-4147-A177-3AD203B41FA5}">
                      <a16:colId xmlns:a16="http://schemas.microsoft.com/office/drawing/2014/main" val="20002"/>
                    </a:ext>
                  </a:extLst>
                </a:gridCol>
                <a:gridCol w="2706687">
                  <a:extLst>
                    <a:ext uri="{9D8B030D-6E8A-4147-A177-3AD203B41FA5}">
                      <a16:colId xmlns:a16="http://schemas.microsoft.com/office/drawing/2014/main" val="20003"/>
                    </a:ext>
                  </a:extLst>
                </a:gridCol>
              </a:tblGrid>
              <a:tr h="607381">
                <a:tc>
                  <a:txBody>
                    <a:bodyPr/>
                    <a:lstStyle/>
                    <a:p>
                      <a:pPr algn="ctr">
                        <a:defRPr/>
                      </a:pPr>
                      <a:r>
                        <a:rPr lang="en-US" sz="1800" b="1" dirty="0">
                          <a:solidFill>
                            <a:srgbClr val="2A2E3A"/>
                          </a:solidFill>
                          <a:latin typeface="Apple Braille"/>
                        </a:rPr>
                        <a:t>Predictions</a:t>
                      </a:r>
                      <a:endParaRPr lang="en-US" sz="1800" b="1" dirty="0">
                        <a:latin typeface="Apple Braille"/>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1800" b="1" kern="1200" dirty="0">
                          <a:solidFill>
                            <a:srgbClr val="2A2E3A"/>
                          </a:solidFill>
                          <a:latin typeface="Apple Braille"/>
                          <a:ea typeface="+mn-ea"/>
                          <a:cs typeface="+mn-cs"/>
                        </a:rPr>
                        <a:t>Next Day Forecast</a:t>
                      </a:r>
                    </a:p>
                    <a:p>
                      <a:pPr algn="ctr">
                        <a:defRPr/>
                      </a:pPr>
                      <a:r>
                        <a:rPr lang="en-US" sz="1800" b="1" kern="1200" dirty="0">
                          <a:solidFill>
                            <a:srgbClr val="2A2E3A"/>
                          </a:solidFill>
                          <a:latin typeface="Apple Braille"/>
                          <a:ea typeface="+mn-ea"/>
                          <a:cs typeface="+mn-cs"/>
                        </a:rPr>
                        <a:t>11/30</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tc>
                  <a:txBody>
                    <a:bodyPr/>
                    <a:lstStyle/>
                    <a:p>
                      <a:pPr algn="ctr">
                        <a:defRPr/>
                      </a:pPr>
                      <a:r>
                        <a:rPr lang="en-US" sz="1800" b="1" kern="1200" dirty="0">
                          <a:solidFill>
                            <a:srgbClr val="2A2E3A"/>
                          </a:solidFill>
                          <a:latin typeface="Apple Braille"/>
                          <a:ea typeface="+mn-ea"/>
                          <a:cs typeface="+mn-cs"/>
                        </a:rPr>
                        <a:t>7-Days Forecast</a:t>
                      </a:r>
                    </a:p>
                    <a:p>
                      <a:pPr algn="ctr">
                        <a:defRPr/>
                      </a:pPr>
                      <a:r>
                        <a:rPr lang="en-US" sz="1800" b="1" kern="1200" dirty="0">
                          <a:solidFill>
                            <a:srgbClr val="2A2E3A"/>
                          </a:solidFill>
                          <a:latin typeface="Apple Braille"/>
                          <a:ea typeface="+mn-ea"/>
                          <a:cs typeface="+mn-cs"/>
                        </a:rPr>
                        <a:t>11/21-11/27</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tc>
                  <a:txBody>
                    <a:bodyPr/>
                    <a:lstStyle/>
                    <a:p>
                      <a:pPr algn="ctr">
                        <a:defRPr/>
                      </a:pPr>
                      <a:r>
                        <a:rPr lang="en-US" sz="1800" b="1" kern="1200" dirty="0">
                          <a:solidFill>
                            <a:srgbClr val="2A2E3A"/>
                          </a:solidFill>
                          <a:latin typeface="Apple Braille"/>
                          <a:ea typeface="+mn-ea"/>
                          <a:cs typeface="+mn-cs"/>
                        </a:rPr>
                        <a:t>Next Month Forecast</a:t>
                      </a:r>
                    </a:p>
                    <a:p>
                      <a:pPr algn="ctr">
                        <a:defRPr/>
                      </a:pPr>
                      <a:r>
                        <a:rPr lang="en-US" sz="1800" b="1" kern="1200" dirty="0">
                          <a:solidFill>
                            <a:srgbClr val="2A2E3A"/>
                          </a:solidFill>
                          <a:latin typeface="Apple Braille"/>
                          <a:ea typeface="+mn-ea"/>
                          <a:cs typeface="+mn-cs"/>
                        </a:rPr>
                        <a:t>November 2022</a:t>
                      </a:r>
                    </a:p>
                  </a:txBody>
                  <a:tcPr marL="60960" marR="60960" marT="30480" marB="3048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extLst>
                  <a:ext uri="{0D108BD9-81ED-4DB2-BD59-A6C34878D82A}">
                    <a16:rowId xmlns:a16="http://schemas.microsoft.com/office/drawing/2014/main" val="10000"/>
                  </a:ext>
                </a:extLst>
              </a:tr>
              <a:tr h="538100">
                <a:tc>
                  <a:txBody>
                    <a:bodyPr/>
                    <a:lstStyle/>
                    <a:p>
                      <a:pPr algn="ctr">
                        <a:defRPr/>
                      </a:pPr>
                      <a:r>
                        <a:rPr lang="en-US" sz="1800" kern="1200" dirty="0">
                          <a:solidFill>
                            <a:srgbClr val="2A2E3A"/>
                          </a:solidFill>
                          <a:latin typeface="Apple Braille"/>
                          <a:ea typeface="+mn-ea"/>
                          <a:cs typeface="+mn-cs"/>
                        </a:rPr>
                        <a:t>U.S. </a:t>
                      </a:r>
                      <a:r>
                        <a:rPr lang="en-US" altLang="zh-CN" sz="1800" kern="1200" dirty="0">
                          <a:solidFill>
                            <a:srgbClr val="2A2E3A"/>
                          </a:solidFill>
                          <a:latin typeface="Apple Braille"/>
                          <a:ea typeface="+mn-ea"/>
                          <a:cs typeface="+mn-cs"/>
                        </a:rPr>
                        <a:t>Bass Model</a:t>
                      </a:r>
                      <a:endParaRPr lang="en-US" sz="1800" kern="1200" dirty="0">
                        <a:solidFill>
                          <a:srgbClr val="2A2E3A"/>
                        </a:solidFill>
                        <a:latin typeface="Apple Braille"/>
                        <a:ea typeface="+mn-ea"/>
                        <a:cs typeface="+mn-cs"/>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defRPr/>
                      </a:pPr>
                      <a:r>
                        <a:rPr lang="en-US" sz="1800" kern="1200" dirty="0">
                          <a:solidFill>
                            <a:srgbClr val="2A2E3A"/>
                          </a:solidFill>
                          <a:latin typeface="Apple Braille"/>
                          <a:ea typeface="+mn-ea"/>
                          <a:cs typeface="+mn-cs"/>
                        </a:rPr>
                        <a:t>356</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1800" kern="1200" dirty="0">
                          <a:solidFill>
                            <a:srgbClr val="2A2E3A"/>
                          </a:solidFill>
                          <a:latin typeface="Apple Braille"/>
                          <a:ea typeface="+mn-ea"/>
                          <a:cs typeface="+mn-cs"/>
                        </a:rPr>
                        <a:t>2728 (11/23-11/29)</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1800" kern="1200" dirty="0">
                          <a:solidFill>
                            <a:srgbClr val="2A2E3A"/>
                          </a:solidFill>
                          <a:latin typeface="Apple Braille"/>
                          <a:ea typeface="+mn-ea"/>
                          <a:cs typeface="+mn-cs"/>
                        </a:rPr>
                        <a:t>11057</a:t>
                      </a:r>
                    </a:p>
                  </a:txBody>
                  <a:tcPr marL="60960" marR="60960" marT="30480" marB="3048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38100">
                <a:tc>
                  <a:txBody>
                    <a:bodyPr/>
                    <a:lstStyle/>
                    <a:p>
                      <a:pPr algn="ctr">
                        <a:defRPr/>
                      </a:pPr>
                      <a:r>
                        <a:rPr lang="en-US" sz="1800" kern="1200" dirty="0">
                          <a:solidFill>
                            <a:srgbClr val="2A2E3A"/>
                          </a:solidFill>
                          <a:latin typeface="Apple Braille"/>
                          <a:ea typeface="+mn-ea"/>
                          <a:cs typeface="+mn-cs"/>
                        </a:rPr>
                        <a:t>State Bass Model</a:t>
                      </a: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r>
                        <a:rPr lang="en-US" sz="1800" kern="1200" dirty="0">
                          <a:solidFill>
                            <a:srgbClr val="2A2E3A"/>
                          </a:solidFill>
                          <a:latin typeface="Apple Braille"/>
                          <a:ea typeface="+mn-ea"/>
                          <a:cs typeface="+mn-cs"/>
                        </a:rPr>
                        <a:t>184</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sz="1800" kern="1200" dirty="0">
                          <a:solidFill>
                            <a:srgbClr val="2A2E3A"/>
                          </a:solidFill>
                          <a:latin typeface="Apple Braille"/>
                          <a:ea typeface="+mn-ea"/>
                          <a:cs typeface="+mn-cs"/>
                        </a:rPr>
                        <a:t>Daily Model: 1312</a:t>
                      </a:r>
                    </a:p>
                    <a:p>
                      <a:pPr algn="ctr"/>
                      <a:r>
                        <a:rPr lang="en-US" sz="1800" kern="1200" dirty="0">
                          <a:solidFill>
                            <a:schemeClr val="bg1">
                              <a:lumMod val="95000"/>
                            </a:schemeClr>
                          </a:solidFill>
                          <a:highlight>
                            <a:srgbClr val="FF0000"/>
                          </a:highlight>
                          <a:latin typeface="Apple Braille"/>
                          <a:ea typeface="+mn-ea"/>
                          <a:cs typeface="+mn-cs"/>
                        </a:rPr>
                        <a:t>Weekly Model: 1798</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sz="1800" kern="1200" dirty="0">
                          <a:solidFill>
                            <a:srgbClr val="2A2E3A"/>
                          </a:solidFill>
                          <a:latin typeface="Apple Braille"/>
                          <a:ea typeface="+mn-ea"/>
                          <a:cs typeface="+mn-cs"/>
                        </a:rPr>
                        <a:t>Daily: 5755</a:t>
                      </a:r>
                    </a:p>
                    <a:p>
                      <a:pPr algn="ctr"/>
                      <a:r>
                        <a:rPr lang="en-US" sz="1800" kern="1200" dirty="0">
                          <a:solidFill>
                            <a:srgbClr val="2A2E3A"/>
                          </a:solidFill>
                          <a:latin typeface="Apple Braille"/>
                          <a:ea typeface="+mn-ea"/>
                          <a:cs typeface="+mn-cs"/>
                        </a:rPr>
                        <a:t>Weekly: 7525</a:t>
                      </a:r>
                    </a:p>
                    <a:p>
                      <a:pPr algn="ctr"/>
                      <a:r>
                        <a:rPr lang="en-US" sz="1800" kern="1200" dirty="0">
                          <a:solidFill>
                            <a:schemeClr val="bg1">
                              <a:lumMod val="95000"/>
                            </a:schemeClr>
                          </a:solidFill>
                          <a:highlight>
                            <a:srgbClr val="FF0000"/>
                          </a:highlight>
                          <a:latin typeface="Apple Braille"/>
                          <a:ea typeface="+mn-ea"/>
                          <a:cs typeface="+mn-cs"/>
                        </a:rPr>
                        <a:t>Monthly: 8926</a:t>
                      </a:r>
                    </a:p>
                  </a:txBody>
                  <a:tcPr marL="60960" marR="60960" marT="30480" marB="3048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38100">
                <a:tc>
                  <a:txBody>
                    <a:bodyPr/>
                    <a:lstStyle/>
                    <a:p>
                      <a:pPr algn="ctr">
                        <a:defRPr/>
                      </a:pPr>
                      <a:r>
                        <a:rPr lang="en-US" sz="1800" kern="1200" dirty="0">
                          <a:solidFill>
                            <a:srgbClr val="2A2E3A"/>
                          </a:solidFill>
                          <a:latin typeface="Apple Braille"/>
                          <a:ea typeface="+mn-ea"/>
                          <a:cs typeface="+mn-cs"/>
                        </a:rPr>
                        <a:t>SIRD</a:t>
                      </a: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r>
                        <a:rPr lang="en-US" sz="1800" kern="1200" dirty="0">
                          <a:solidFill>
                            <a:schemeClr val="bg1">
                              <a:lumMod val="95000"/>
                            </a:schemeClr>
                          </a:solidFill>
                          <a:highlight>
                            <a:srgbClr val="FF0000"/>
                          </a:highlight>
                          <a:latin typeface="Apple Braille"/>
                          <a:ea typeface="+mn-ea"/>
                          <a:cs typeface="+mn-cs"/>
                        </a:rPr>
                        <a:t>384</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sz="1800" kern="1200" dirty="0">
                          <a:solidFill>
                            <a:srgbClr val="2A2E3A"/>
                          </a:solidFill>
                          <a:latin typeface="Apple Braille"/>
                          <a:ea typeface="+mn-ea"/>
                          <a:cs typeface="+mn-cs"/>
                        </a:rPr>
                        <a:t>2572</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sz="1800" kern="1200" dirty="0">
                          <a:solidFill>
                            <a:srgbClr val="2A2E3A"/>
                          </a:solidFill>
                          <a:latin typeface="Apple Braille"/>
                          <a:ea typeface="+mn-ea"/>
                          <a:cs typeface="+mn-cs"/>
                        </a:rPr>
                        <a:t>12191</a:t>
                      </a:r>
                    </a:p>
                  </a:txBody>
                  <a:tcPr marL="60960" marR="60960" marT="30480" marB="3048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38100">
                <a:tc>
                  <a:txBody>
                    <a:bodyPr/>
                    <a:lstStyle/>
                    <a:p>
                      <a:pPr algn="ctr">
                        <a:defRPr/>
                      </a:pPr>
                      <a:r>
                        <a:rPr lang="en-US" sz="1800" b="1" kern="1200" dirty="0">
                          <a:solidFill>
                            <a:schemeClr val="tx1"/>
                          </a:solidFill>
                          <a:latin typeface="Apple Braille"/>
                          <a:ea typeface="+mn-ea"/>
                          <a:cs typeface="+mn-cs"/>
                        </a:rPr>
                        <a:t>Actual</a:t>
                      </a: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solidFill>
                      <a:srgbClr val="E4E4E4"/>
                    </a:solidFill>
                  </a:tcPr>
                </a:tc>
                <a:tc>
                  <a:txBody>
                    <a:bodyPr/>
                    <a:lstStyle/>
                    <a:p>
                      <a:pPr algn="ctr"/>
                      <a:r>
                        <a:rPr lang="en-US" sz="1800" b="1" kern="1200" dirty="0">
                          <a:solidFill>
                            <a:schemeClr val="tx1"/>
                          </a:solidFill>
                          <a:latin typeface="Apple Braille"/>
                          <a:ea typeface="+mn-ea"/>
                          <a:cs typeface="+mn-cs"/>
                        </a:rPr>
                        <a:t>577</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solidFill>
                      <a:srgbClr val="FFFFFF"/>
                    </a:solidFill>
                  </a:tcPr>
                </a:tc>
                <a:tc>
                  <a:txBody>
                    <a:bodyPr/>
                    <a:lstStyle/>
                    <a:p>
                      <a:pPr algn="ctr"/>
                      <a:r>
                        <a:rPr lang="en-US" sz="1800" b="1" kern="1200" dirty="0">
                          <a:solidFill>
                            <a:schemeClr val="tx1"/>
                          </a:solidFill>
                          <a:latin typeface="Apple Braille"/>
                          <a:ea typeface="+mn-ea"/>
                          <a:cs typeface="+mn-cs"/>
                        </a:rPr>
                        <a:t>2074</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solidFill>
                      <a:srgbClr val="FFFFFF"/>
                    </a:solidFill>
                  </a:tcPr>
                </a:tc>
                <a:tc>
                  <a:txBody>
                    <a:bodyPr/>
                    <a:lstStyle/>
                    <a:p>
                      <a:pPr algn="ctr"/>
                      <a:r>
                        <a:rPr lang="en-US" sz="1800" b="1" kern="1200" dirty="0">
                          <a:solidFill>
                            <a:schemeClr val="tx1"/>
                          </a:solidFill>
                          <a:latin typeface="Apple Braille"/>
                          <a:ea typeface="+mn-ea"/>
                          <a:cs typeface="+mn-cs"/>
                        </a:rPr>
                        <a:t>9985</a:t>
                      </a:r>
                    </a:p>
                  </a:txBody>
                  <a:tcPr marL="60960" marR="60960" marT="30480" marB="3048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88845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3B612688-BD97-76D7-A069-D5D3E0F11C6B}"/>
              </a:ext>
            </a:extLst>
          </p:cNvPr>
          <p:cNvGrpSpPr/>
          <p:nvPr/>
        </p:nvGrpSpPr>
        <p:grpSpPr>
          <a:xfrm>
            <a:off x="525763" y="209701"/>
            <a:ext cx="9896051" cy="1184555"/>
            <a:chOff x="-2" y="0"/>
            <a:chExt cx="17992062" cy="2369109"/>
          </a:xfrm>
        </p:grpSpPr>
        <p:sp>
          <p:nvSpPr>
            <p:cNvPr id="14" name="TextBox 3">
              <a:extLst>
                <a:ext uri="{FF2B5EF4-FFF2-40B4-BE49-F238E27FC236}">
                  <a16:creationId xmlns:a16="http://schemas.microsoft.com/office/drawing/2014/main" id="{478292DA-D266-E98C-50C2-D36E424AB1F2}"/>
                </a:ext>
              </a:extLst>
            </p:cNvPr>
            <p:cNvSpPr txBox="1"/>
            <p:nvPr/>
          </p:nvSpPr>
          <p:spPr>
            <a:xfrm>
              <a:off x="-2" y="0"/>
              <a:ext cx="17992062" cy="1646603"/>
            </a:xfrm>
            <a:prstGeom prst="rect">
              <a:avLst/>
            </a:prstGeom>
          </p:spPr>
          <p:txBody>
            <a:bodyPr wrap="square" lIns="0" tIns="0" rIns="0" bIns="0" rtlCol="0" anchor="t">
              <a:spAutoFit/>
            </a:bodyPr>
            <a:lstStyle/>
            <a:p>
              <a:pPr>
                <a:lnSpc>
                  <a:spcPts val="6800"/>
                </a:lnSpc>
              </a:pPr>
              <a:r>
                <a:rPr lang="en-US" sz="5000" b="1" dirty="0">
                  <a:solidFill>
                    <a:srgbClr val="A20E20"/>
                  </a:solidFill>
                  <a:latin typeface="Apple Braille"/>
                </a:rPr>
                <a:t>Outcome – Future Prediction</a:t>
              </a:r>
            </a:p>
          </p:txBody>
        </p:sp>
        <p:sp>
          <p:nvSpPr>
            <p:cNvPr id="16" name="TextBox 4">
              <a:extLst>
                <a:ext uri="{FF2B5EF4-FFF2-40B4-BE49-F238E27FC236}">
                  <a16:creationId xmlns:a16="http://schemas.microsoft.com/office/drawing/2014/main" id="{2014502F-B527-875C-D8FA-78199ED01A36}"/>
                </a:ext>
              </a:extLst>
            </p:cNvPr>
            <p:cNvSpPr txBox="1"/>
            <p:nvPr/>
          </p:nvSpPr>
          <p:spPr>
            <a:xfrm>
              <a:off x="0" y="1600181"/>
              <a:ext cx="13354426" cy="768928"/>
            </a:xfrm>
            <a:prstGeom prst="rect">
              <a:avLst/>
            </a:prstGeom>
          </p:spPr>
          <p:txBody>
            <a:bodyPr lIns="0" tIns="0" rIns="0" bIns="0" rtlCol="0" anchor="t">
              <a:spAutoFit/>
            </a:bodyPr>
            <a:lstStyle/>
            <a:p>
              <a:pPr>
                <a:lnSpc>
                  <a:spcPts val="3173"/>
                </a:lnSpc>
              </a:pPr>
              <a:r>
                <a:rPr lang="en-US" sz="2266" dirty="0">
                  <a:solidFill>
                    <a:srgbClr val="2A2E3A"/>
                  </a:solidFill>
                  <a:latin typeface="Apple Braille"/>
                </a:rPr>
                <a:t>Outcome: Model Prediction</a:t>
              </a:r>
            </a:p>
          </p:txBody>
        </p:sp>
      </p:grpSp>
      <p:pic>
        <p:nvPicPr>
          <p:cNvPr id="11" name="Picture 2">
            <a:extLst>
              <a:ext uri="{FF2B5EF4-FFF2-40B4-BE49-F238E27FC236}">
                <a16:creationId xmlns:a16="http://schemas.microsoft.com/office/drawing/2014/main" id="{313B20C8-42C8-8365-5042-75ECC9E33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27" y="0"/>
            <a:ext cx="1650973" cy="613611"/>
          </a:xfrm>
          <a:prstGeom prst="rect">
            <a:avLst/>
          </a:prstGeom>
          <a:noFill/>
          <a:extLst>
            <a:ext uri="{909E8E84-426E-40DD-AFC4-6F175D3DCCD1}">
              <a14:hiddenFill xmlns:a14="http://schemas.microsoft.com/office/drawing/2010/main">
                <a:solidFill>
                  <a:srgbClr val="FFFFFF"/>
                </a:solidFill>
              </a14:hiddenFill>
            </a:ext>
          </a:extLst>
        </p:spPr>
      </p:pic>
      <p:sp>
        <p:nvSpPr>
          <p:cNvPr id="12" name="箭头: V 形 11">
            <a:extLst>
              <a:ext uri="{FF2B5EF4-FFF2-40B4-BE49-F238E27FC236}">
                <a16:creationId xmlns:a16="http://schemas.microsoft.com/office/drawing/2014/main" id="{31561F3C-0699-ED18-8CE3-FE83A888D51F}"/>
              </a:ext>
            </a:extLst>
          </p:cNvPr>
          <p:cNvSpPr/>
          <p:nvPr/>
        </p:nvSpPr>
        <p:spPr>
          <a:xfrm>
            <a:off x="-10855" y="6509181"/>
            <a:ext cx="2489201" cy="3302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Outcomes</a:t>
            </a:r>
            <a:endParaRPr lang="zh-CN" altLang="en-US" sz="1600" dirty="0">
              <a:solidFill>
                <a:prstClr val="white"/>
              </a:solidFill>
              <a:latin typeface="Calibri"/>
              <a:ea typeface="宋体" panose="02010600030101010101" pitchFamily="2" charset="-122"/>
            </a:endParaRPr>
          </a:p>
        </p:txBody>
      </p:sp>
      <p:sp>
        <p:nvSpPr>
          <p:cNvPr id="15" name="箭头: V 形 14">
            <a:extLst>
              <a:ext uri="{FF2B5EF4-FFF2-40B4-BE49-F238E27FC236}">
                <a16:creationId xmlns:a16="http://schemas.microsoft.com/office/drawing/2014/main" id="{281FB72C-380B-D4C1-624E-F2AE6ED2C441}"/>
              </a:ext>
            </a:extLst>
          </p:cNvPr>
          <p:cNvSpPr/>
          <p:nvPr/>
        </p:nvSpPr>
        <p:spPr>
          <a:xfrm>
            <a:off x="2424343" y="6515223"/>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Data Description</a:t>
            </a:r>
            <a:endParaRPr lang="zh-CN" altLang="en-US" sz="1600" dirty="0">
              <a:solidFill>
                <a:prstClr val="white"/>
              </a:solidFill>
              <a:latin typeface="Calibri"/>
              <a:ea typeface="宋体" panose="02010600030101010101" pitchFamily="2" charset="-122"/>
            </a:endParaRPr>
          </a:p>
        </p:txBody>
      </p:sp>
      <p:sp>
        <p:nvSpPr>
          <p:cNvPr id="19" name="箭头: V 形 18">
            <a:extLst>
              <a:ext uri="{FF2B5EF4-FFF2-40B4-BE49-F238E27FC236}">
                <a16:creationId xmlns:a16="http://schemas.microsoft.com/office/drawing/2014/main" id="{BDAFB8A1-562B-2EC5-65B7-A6C9E952B162}"/>
              </a:ext>
            </a:extLst>
          </p:cNvPr>
          <p:cNvSpPr/>
          <p:nvPr/>
        </p:nvSpPr>
        <p:spPr>
          <a:xfrm>
            <a:off x="4848686" y="6509181"/>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Model Construction</a:t>
            </a:r>
            <a:endParaRPr lang="zh-CN" altLang="en-US" sz="1600" dirty="0">
              <a:solidFill>
                <a:prstClr val="white"/>
              </a:solidFill>
              <a:latin typeface="Calibri"/>
              <a:ea typeface="宋体" panose="02010600030101010101" pitchFamily="2" charset="-122"/>
            </a:endParaRPr>
          </a:p>
        </p:txBody>
      </p:sp>
      <p:sp>
        <p:nvSpPr>
          <p:cNvPr id="27" name="箭头: V 形 26">
            <a:extLst>
              <a:ext uri="{FF2B5EF4-FFF2-40B4-BE49-F238E27FC236}">
                <a16:creationId xmlns:a16="http://schemas.microsoft.com/office/drawing/2014/main" id="{93D5CAD5-3582-7AF3-3869-04E10976700D}"/>
              </a:ext>
            </a:extLst>
          </p:cNvPr>
          <p:cNvSpPr/>
          <p:nvPr/>
        </p:nvSpPr>
        <p:spPr>
          <a:xfrm>
            <a:off x="7278457"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Recommendation</a:t>
            </a:r>
            <a:endParaRPr lang="zh-CN" altLang="en-US" sz="1600" dirty="0">
              <a:solidFill>
                <a:prstClr val="white"/>
              </a:solidFill>
              <a:latin typeface="Calibri"/>
              <a:ea typeface="宋体" panose="02010600030101010101" pitchFamily="2" charset="-122"/>
            </a:endParaRPr>
          </a:p>
        </p:txBody>
      </p:sp>
      <p:sp>
        <p:nvSpPr>
          <p:cNvPr id="28" name="箭头: V 形 27">
            <a:extLst>
              <a:ext uri="{FF2B5EF4-FFF2-40B4-BE49-F238E27FC236}">
                <a16:creationId xmlns:a16="http://schemas.microsoft.com/office/drawing/2014/main" id="{0AE33416-C450-E09E-9B0F-50BCDCFA8381}"/>
              </a:ext>
            </a:extLst>
          </p:cNvPr>
          <p:cNvSpPr/>
          <p:nvPr/>
        </p:nvSpPr>
        <p:spPr>
          <a:xfrm>
            <a:off x="9702800" y="6501907"/>
            <a:ext cx="2489201" cy="330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r>
              <a:rPr lang="en-US" altLang="zh-CN" sz="1600" dirty="0">
                <a:solidFill>
                  <a:prstClr val="white"/>
                </a:solidFill>
                <a:latin typeface="Calibri"/>
                <a:ea typeface="宋体" panose="02010600030101010101" pitchFamily="2" charset="-122"/>
              </a:rPr>
              <a:t>Q&amp;A</a:t>
            </a:r>
            <a:endParaRPr lang="zh-CN" altLang="en-US" sz="1600" dirty="0">
              <a:solidFill>
                <a:prstClr val="white"/>
              </a:solidFill>
              <a:latin typeface="Calibri"/>
              <a:ea typeface="宋体" panose="02010600030101010101" pitchFamily="2" charset="-122"/>
            </a:endParaRPr>
          </a:p>
        </p:txBody>
      </p:sp>
      <p:graphicFrame>
        <p:nvGraphicFramePr>
          <p:cNvPr id="2" name="Table 13">
            <a:extLst>
              <a:ext uri="{FF2B5EF4-FFF2-40B4-BE49-F238E27FC236}">
                <a16:creationId xmlns:a16="http://schemas.microsoft.com/office/drawing/2014/main" id="{6A5EF52C-981C-02D3-09BC-B4BB187DAB44}"/>
              </a:ext>
            </a:extLst>
          </p:cNvPr>
          <p:cNvGraphicFramePr>
            <a:graphicFrameLocks noGrp="1"/>
          </p:cNvGraphicFramePr>
          <p:nvPr>
            <p:extLst>
              <p:ext uri="{D42A27DB-BD31-4B8C-83A1-F6EECF244321}">
                <p14:modId xmlns:p14="http://schemas.microsoft.com/office/powerpoint/2010/main" val="2387189536"/>
              </p:ext>
            </p:extLst>
          </p:nvPr>
        </p:nvGraphicFramePr>
        <p:xfrm>
          <a:off x="525763" y="1833092"/>
          <a:ext cx="10221066" cy="3911720"/>
        </p:xfrm>
        <a:graphic>
          <a:graphicData uri="http://schemas.openxmlformats.org/drawingml/2006/table">
            <a:tbl>
              <a:tblPr/>
              <a:tblGrid>
                <a:gridCol w="3342330">
                  <a:extLst>
                    <a:ext uri="{9D8B030D-6E8A-4147-A177-3AD203B41FA5}">
                      <a16:colId xmlns:a16="http://schemas.microsoft.com/office/drawing/2014/main" val="20000"/>
                    </a:ext>
                  </a:extLst>
                </a:gridCol>
                <a:gridCol w="3471714">
                  <a:extLst>
                    <a:ext uri="{9D8B030D-6E8A-4147-A177-3AD203B41FA5}">
                      <a16:colId xmlns:a16="http://schemas.microsoft.com/office/drawing/2014/main" val="20003"/>
                    </a:ext>
                  </a:extLst>
                </a:gridCol>
                <a:gridCol w="3407022">
                  <a:extLst>
                    <a:ext uri="{9D8B030D-6E8A-4147-A177-3AD203B41FA5}">
                      <a16:colId xmlns:a16="http://schemas.microsoft.com/office/drawing/2014/main" val="427202925"/>
                    </a:ext>
                  </a:extLst>
                </a:gridCol>
              </a:tblGrid>
              <a:tr h="893606">
                <a:tc>
                  <a:txBody>
                    <a:bodyPr/>
                    <a:lstStyle/>
                    <a:p>
                      <a:pPr algn="ctr">
                        <a:defRPr/>
                      </a:pPr>
                      <a:endParaRPr lang="en-US" sz="1800" b="1" dirty="0">
                        <a:latin typeface="Apple Braille"/>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defRPr/>
                      </a:pPr>
                      <a:r>
                        <a:rPr lang="en-US" sz="1800" b="1" kern="1200" dirty="0">
                          <a:solidFill>
                            <a:srgbClr val="2A2E3A"/>
                          </a:solidFill>
                          <a:latin typeface="Apple Braille"/>
                          <a:ea typeface="+mn-ea"/>
                          <a:cs typeface="+mn-cs"/>
                        </a:rPr>
                        <a:t>Next Month Forecast</a:t>
                      </a:r>
                    </a:p>
                    <a:p>
                      <a:pPr algn="ctr">
                        <a:defRPr/>
                      </a:pPr>
                      <a:r>
                        <a:rPr lang="en-US" sz="1800" b="1" kern="1200" dirty="0">
                          <a:solidFill>
                            <a:srgbClr val="2A2E3A"/>
                          </a:solidFill>
                          <a:latin typeface="Apple Braille"/>
                          <a:ea typeface="+mn-ea"/>
                          <a:cs typeface="+mn-cs"/>
                        </a:rPr>
                        <a:t>December 2022</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tc>
                  <a:txBody>
                    <a:bodyPr/>
                    <a:lstStyle/>
                    <a:p>
                      <a:pPr algn="ctr">
                        <a:defRPr/>
                      </a:pPr>
                      <a:r>
                        <a:rPr lang="en-US" sz="1800" b="1" kern="1200" dirty="0">
                          <a:solidFill>
                            <a:srgbClr val="2A2E3A"/>
                          </a:solidFill>
                          <a:latin typeface="Apple Braille"/>
                          <a:ea typeface="+mn-ea"/>
                          <a:cs typeface="+mn-cs"/>
                        </a:rPr>
                        <a:t>Next Year Forecast</a:t>
                      </a:r>
                    </a:p>
                    <a:p>
                      <a:pPr algn="ctr">
                        <a:defRPr/>
                      </a:pPr>
                      <a:r>
                        <a:rPr lang="en-US" sz="1800" b="1" kern="1200" dirty="0">
                          <a:solidFill>
                            <a:srgbClr val="2A2E3A"/>
                          </a:solidFill>
                          <a:latin typeface="Apple Braille"/>
                          <a:ea typeface="+mn-ea"/>
                          <a:cs typeface="+mn-cs"/>
                        </a:rPr>
                        <a:t>2023</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noFill/>
                  </a:tcPr>
                </a:tc>
                <a:extLst>
                  <a:ext uri="{0D108BD9-81ED-4DB2-BD59-A6C34878D82A}">
                    <a16:rowId xmlns:a16="http://schemas.microsoft.com/office/drawing/2014/main" val="10000"/>
                  </a:ext>
                </a:extLst>
              </a:tr>
              <a:tr h="1067536">
                <a:tc>
                  <a:txBody>
                    <a:bodyPr/>
                    <a:lstStyle/>
                    <a:p>
                      <a:pPr algn="ctr">
                        <a:defRPr/>
                      </a:pPr>
                      <a:r>
                        <a:rPr lang="en-US" sz="1800" kern="1200" dirty="0">
                          <a:solidFill>
                            <a:srgbClr val="2A2E3A"/>
                          </a:solidFill>
                          <a:latin typeface="Apple Braille"/>
                          <a:ea typeface="+mn-ea"/>
                          <a:cs typeface="+mn-cs"/>
                        </a:rPr>
                        <a:t>U.S. </a:t>
                      </a:r>
                      <a:r>
                        <a:rPr lang="en-US" altLang="zh-CN" sz="1800" kern="1200" dirty="0">
                          <a:solidFill>
                            <a:srgbClr val="2A2E3A"/>
                          </a:solidFill>
                          <a:latin typeface="Apple Braille"/>
                          <a:ea typeface="+mn-ea"/>
                          <a:cs typeface="+mn-cs"/>
                        </a:rPr>
                        <a:t>Bass Model</a:t>
                      </a:r>
                      <a:endParaRPr lang="en-US" sz="1800" kern="1200" dirty="0">
                        <a:solidFill>
                          <a:srgbClr val="2A2E3A"/>
                        </a:solidFill>
                        <a:latin typeface="Apple Braille"/>
                        <a:ea typeface="+mn-ea"/>
                        <a:cs typeface="+mn-cs"/>
                      </a:endParaRP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r>
                        <a:rPr lang="en-US" sz="1800" kern="1200" dirty="0">
                          <a:solidFill>
                            <a:srgbClr val="2A2E3A"/>
                          </a:solidFill>
                          <a:latin typeface="Apple Braille"/>
                          <a:ea typeface="+mn-ea"/>
                          <a:cs typeface="+mn-cs"/>
                        </a:rPr>
                        <a:t>Daily: 10373</a:t>
                      </a:r>
                    </a:p>
                    <a:p>
                      <a:pPr algn="ctr"/>
                      <a:r>
                        <a:rPr lang="en-US" sz="1800" kern="1200" dirty="0">
                          <a:solidFill>
                            <a:srgbClr val="2A2E3A"/>
                          </a:solidFill>
                          <a:latin typeface="Apple Braille"/>
                          <a:ea typeface="+mn-ea"/>
                          <a:cs typeface="+mn-cs"/>
                        </a:rPr>
                        <a:t>Weekly: 9955</a:t>
                      </a:r>
                    </a:p>
                    <a:p>
                      <a:pPr algn="ctr"/>
                      <a:r>
                        <a:rPr lang="en-US" sz="1800" kern="1200" dirty="0">
                          <a:solidFill>
                            <a:srgbClr val="2A2E3A"/>
                          </a:solidFill>
                          <a:latin typeface="Apple Braille"/>
                          <a:ea typeface="+mn-ea"/>
                          <a:cs typeface="+mn-cs"/>
                        </a:rPr>
                        <a:t>Monthly: 9799</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sz="1800" kern="1200" dirty="0">
                          <a:solidFill>
                            <a:srgbClr val="2A2E3A"/>
                          </a:solidFill>
                          <a:latin typeface="Apple Braille"/>
                          <a:ea typeface="+mn-ea"/>
                          <a:cs typeface="+mn-cs"/>
                        </a:rPr>
                        <a:t>Daily: 59074</a:t>
                      </a:r>
                    </a:p>
                    <a:p>
                      <a:pPr algn="ctr"/>
                      <a:r>
                        <a:rPr lang="en-US" sz="1800" kern="1200" dirty="0">
                          <a:solidFill>
                            <a:srgbClr val="2A2E3A"/>
                          </a:solidFill>
                          <a:latin typeface="Apple Braille"/>
                          <a:ea typeface="+mn-ea"/>
                          <a:cs typeface="+mn-cs"/>
                        </a:rPr>
                        <a:t>Weekly: 64740</a:t>
                      </a:r>
                    </a:p>
                    <a:p>
                      <a:pPr algn="ctr"/>
                      <a:r>
                        <a:rPr lang="en-US" sz="1800" kern="1200" dirty="0">
                          <a:solidFill>
                            <a:srgbClr val="2A2E3A"/>
                          </a:solidFill>
                          <a:latin typeface="Apple Braille"/>
                          <a:ea typeface="+mn-ea"/>
                          <a:cs typeface="+mn-cs"/>
                        </a:rPr>
                        <a:t>Monthly: 56526</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93606">
                <a:tc>
                  <a:txBody>
                    <a:bodyPr/>
                    <a:lstStyle/>
                    <a:p>
                      <a:pPr algn="ctr">
                        <a:defRPr/>
                      </a:pPr>
                      <a:r>
                        <a:rPr lang="en-US" sz="1800" kern="1200" dirty="0">
                          <a:solidFill>
                            <a:srgbClr val="2A2E3A"/>
                          </a:solidFill>
                          <a:latin typeface="Apple Braille"/>
                          <a:ea typeface="+mn-ea"/>
                          <a:cs typeface="+mn-cs"/>
                        </a:rPr>
                        <a:t>State Bass Model</a:t>
                      </a: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r>
                        <a:rPr lang="en-US" sz="1800" kern="1200" dirty="0">
                          <a:solidFill>
                            <a:srgbClr val="2A2E3A"/>
                          </a:solidFill>
                          <a:latin typeface="Apple Braille"/>
                          <a:ea typeface="+mn-ea"/>
                          <a:cs typeface="+mn-cs"/>
                        </a:rPr>
                        <a:t>Daily: 5484</a:t>
                      </a:r>
                    </a:p>
                    <a:p>
                      <a:pPr algn="ctr"/>
                      <a:r>
                        <a:rPr lang="en-US" sz="1800" kern="1200" dirty="0">
                          <a:solidFill>
                            <a:srgbClr val="2A2E3A"/>
                          </a:solidFill>
                          <a:latin typeface="Apple Braille"/>
                          <a:ea typeface="+mn-ea"/>
                          <a:cs typeface="+mn-cs"/>
                        </a:rPr>
                        <a:t>Weekly: 6500</a:t>
                      </a:r>
                    </a:p>
                    <a:p>
                      <a:pPr marL="0" algn="ctr" defTabSz="914400" rtl="0" eaLnBrk="1" latinLnBrk="0" hangingPunct="1"/>
                      <a:r>
                        <a:rPr lang="en-US" sz="1800" kern="1200" dirty="0">
                          <a:solidFill>
                            <a:srgbClr val="2A2E3A"/>
                          </a:solidFill>
                          <a:latin typeface="Apple Braille"/>
                          <a:ea typeface="+mn-ea"/>
                          <a:cs typeface="+mn-cs"/>
                        </a:rPr>
                        <a:t>Monthly: 7877</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marL="0" algn="ctr" defTabSz="914400" rtl="0" eaLnBrk="1" latinLnBrk="0" hangingPunct="1"/>
                      <a:r>
                        <a:rPr lang="en-US" sz="1800" kern="1200" dirty="0">
                          <a:solidFill>
                            <a:srgbClr val="2A2E3A"/>
                          </a:solidFill>
                          <a:latin typeface="Apple Braille"/>
                          <a:ea typeface="+mn-ea"/>
                          <a:cs typeface="+mn-cs"/>
                        </a:rPr>
                        <a:t>Daily: 44377</a:t>
                      </a:r>
                    </a:p>
                    <a:p>
                      <a:pPr marL="0" algn="ctr" defTabSz="914400" rtl="0" eaLnBrk="1" latinLnBrk="0" hangingPunct="1"/>
                      <a:r>
                        <a:rPr lang="en-US" sz="1800" kern="1200" dirty="0">
                          <a:solidFill>
                            <a:srgbClr val="2A2E3A"/>
                          </a:solidFill>
                          <a:latin typeface="Apple Braille"/>
                          <a:ea typeface="+mn-ea"/>
                          <a:cs typeface="+mn-cs"/>
                        </a:rPr>
                        <a:t>Weekly: 40318</a:t>
                      </a:r>
                    </a:p>
                    <a:p>
                      <a:pPr marL="0" algn="ctr" defTabSz="914400" rtl="0" eaLnBrk="1" latinLnBrk="0" hangingPunct="1"/>
                      <a:r>
                        <a:rPr lang="en-US" sz="1800" kern="1200" dirty="0">
                          <a:solidFill>
                            <a:srgbClr val="2A2E3A"/>
                          </a:solidFill>
                          <a:latin typeface="Apple Braille"/>
                          <a:ea typeface="+mn-ea"/>
                          <a:cs typeface="+mn-cs"/>
                        </a:rPr>
                        <a:t>Monthly: </a:t>
                      </a:r>
                      <a:r>
                        <a:rPr lang="en-US" altLang="zh-CN" sz="1800" kern="1200" dirty="0">
                          <a:solidFill>
                            <a:srgbClr val="2A2E3A"/>
                          </a:solidFill>
                          <a:latin typeface="Apple Braille"/>
                          <a:ea typeface="+mn-ea"/>
                          <a:cs typeface="+mn-cs"/>
                        </a:rPr>
                        <a:t>44527</a:t>
                      </a:r>
                      <a:endParaRPr lang="en-US" sz="1800" kern="1200" dirty="0">
                        <a:solidFill>
                          <a:srgbClr val="2A2E3A"/>
                        </a:solidFill>
                        <a:latin typeface="Apple Braille"/>
                        <a:ea typeface="+mn-ea"/>
                        <a:cs typeface="+mn-cs"/>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8486">
                <a:tc>
                  <a:txBody>
                    <a:bodyPr/>
                    <a:lstStyle/>
                    <a:p>
                      <a:pPr algn="ctr">
                        <a:defRPr/>
                      </a:pPr>
                      <a:r>
                        <a:rPr lang="en-US" sz="1800" kern="1200" dirty="0">
                          <a:solidFill>
                            <a:srgbClr val="2A2E3A"/>
                          </a:solidFill>
                          <a:latin typeface="Apple Braille"/>
                          <a:ea typeface="+mn-ea"/>
                          <a:cs typeface="+mn-cs"/>
                        </a:rPr>
                        <a:t>SIRD</a:t>
                      </a: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r>
                        <a:rPr lang="en-US" sz="1800" kern="1200" dirty="0">
                          <a:solidFill>
                            <a:srgbClr val="2A2E3A"/>
                          </a:solidFill>
                          <a:latin typeface="Apple Braille"/>
                          <a:ea typeface="+mn-ea"/>
                          <a:cs typeface="+mn-cs"/>
                        </a:rPr>
                        <a:t>11189</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sz="1800" kern="1200" dirty="0">
                          <a:solidFill>
                            <a:srgbClr val="2A2E3A"/>
                          </a:solidFill>
                          <a:latin typeface="Apple Braille"/>
                          <a:ea typeface="+mn-ea"/>
                          <a:cs typeface="+mn-cs"/>
                        </a:rPr>
                        <a:t>63827</a:t>
                      </a: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8486">
                <a:tc>
                  <a:txBody>
                    <a:bodyPr/>
                    <a:lstStyle/>
                    <a:p>
                      <a:pPr algn="ctr">
                        <a:defRPr/>
                      </a:pPr>
                      <a:r>
                        <a:rPr lang="en-US" sz="1800" b="1" kern="1200" dirty="0">
                          <a:solidFill>
                            <a:srgbClr val="2A2E3A"/>
                          </a:solidFill>
                          <a:latin typeface="Apple Braille"/>
                          <a:ea typeface="+mn-ea"/>
                          <a:cs typeface="+mn-cs"/>
                        </a:rPr>
                        <a:t>Range</a:t>
                      </a:r>
                    </a:p>
                  </a:txBody>
                  <a:tcPr marL="60960" marR="60960" marT="30480" marB="3048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E4E4E4"/>
                    </a:solidFill>
                  </a:tcPr>
                </a:tc>
                <a:tc>
                  <a:txBody>
                    <a:bodyPr/>
                    <a:lstStyle/>
                    <a:p>
                      <a:pPr algn="ctr"/>
                      <a:r>
                        <a:rPr lang="en-US" altLang="zh-CN" sz="1800" b="1" kern="1200" dirty="0">
                          <a:solidFill>
                            <a:srgbClr val="2A2E3A"/>
                          </a:solidFill>
                          <a:latin typeface="Apple Braille"/>
                          <a:ea typeface="+mn-ea"/>
                          <a:cs typeface="+mn-cs"/>
                        </a:rPr>
                        <a:t>5484</a:t>
                      </a:r>
                      <a:r>
                        <a:rPr lang="zh-CN" altLang="en-US" sz="1800" b="1" kern="1200" dirty="0">
                          <a:solidFill>
                            <a:srgbClr val="2A2E3A"/>
                          </a:solidFill>
                          <a:latin typeface="Apple Braille"/>
                          <a:ea typeface="+mn-ea"/>
                          <a:cs typeface="+mn-cs"/>
                        </a:rPr>
                        <a:t>～</a:t>
                      </a:r>
                      <a:r>
                        <a:rPr lang="en-US" altLang="zh-CN" sz="1800" b="1" kern="1200" dirty="0">
                          <a:solidFill>
                            <a:srgbClr val="2A2E3A"/>
                          </a:solidFill>
                          <a:latin typeface="Apple Braille"/>
                          <a:ea typeface="+mn-ea"/>
                          <a:cs typeface="+mn-cs"/>
                        </a:rPr>
                        <a:t>11189</a:t>
                      </a:r>
                      <a:endParaRPr lang="en-US" sz="1800" b="1" kern="1200" dirty="0">
                        <a:solidFill>
                          <a:srgbClr val="2A2E3A"/>
                        </a:solidFill>
                        <a:latin typeface="Apple Braille"/>
                        <a:ea typeface="+mn-ea"/>
                        <a:cs typeface="+mn-cs"/>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tc>
                  <a:txBody>
                    <a:bodyPr/>
                    <a:lstStyle/>
                    <a:p>
                      <a:pPr algn="ctr"/>
                      <a:r>
                        <a:rPr lang="en-US" altLang="zh-CN" sz="1800" b="1" kern="1200" dirty="0">
                          <a:solidFill>
                            <a:srgbClr val="2A2E3A"/>
                          </a:solidFill>
                          <a:latin typeface="Apple Braille"/>
                          <a:ea typeface="+mn-ea"/>
                          <a:cs typeface="+mn-cs"/>
                        </a:rPr>
                        <a:t>40318~64740</a:t>
                      </a:r>
                      <a:endParaRPr lang="en-US" sz="1800" b="1" kern="1200" dirty="0">
                        <a:solidFill>
                          <a:srgbClr val="2A2E3A"/>
                        </a:solidFill>
                        <a:latin typeface="Apple Braille"/>
                        <a:ea typeface="+mn-ea"/>
                        <a:cs typeface="+mn-cs"/>
                      </a:endParaRPr>
                    </a:p>
                  </a:txBody>
                  <a:tcPr marL="60960" marR="60960" marT="30480" marB="3048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FFFFF"/>
                    </a:solidFill>
                  </a:tcPr>
                </a:tc>
                <a:extLst>
                  <a:ext uri="{0D108BD9-81ED-4DB2-BD59-A6C34878D82A}">
                    <a16:rowId xmlns:a16="http://schemas.microsoft.com/office/drawing/2014/main" val="1291197246"/>
                  </a:ext>
                </a:extLst>
              </a:tr>
            </a:tbl>
          </a:graphicData>
        </a:graphic>
      </p:graphicFrame>
    </p:spTree>
    <p:extLst>
      <p:ext uri="{BB962C8B-B14F-4D97-AF65-F5344CB8AC3E}">
        <p14:creationId xmlns:p14="http://schemas.microsoft.com/office/powerpoint/2010/main" val="37282923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nsurance Plan by Slidesgo">
  <a:themeElements>
    <a:clrScheme name="Simple Light">
      <a:dk1>
        <a:srgbClr val="8F1B1B"/>
      </a:dk1>
      <a:lt1>
        <a:srgbClr val="FFFFFF"/>
      </a:lt1>
      <a:dk2>
        <a:srgbClr val="D9D9D9"/>
      </a:dk2>
      <a:lt2>
        <a:srgbClr val="FFFFFF"/>
      </a:lt2>
      <a:accent1>
        <a:srgbClr val="C87F7F"/>
      </a:accent1>
      <a:accent2>
        <a:srgbClr val="D95E5E"/>
      </a:accent2>
      <a:accent3>
        <a:srgbClr val="B93A3A"/>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1965</TotalTime>
  <Words>2801</Words>
  <Application>Microsoft Office PowerPoint</Application>
  <PresentationFormat>Widescreen</PresentationFormat>
  <Paragraphs>720</Paragraphs>
  <Slides>58</Slides>
  <Notes>18</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58</vt:i4>
      </vt:variant>
    </vt:vector>
  </HeadingPairs>
  <TitlesOfParts>
    <vt:vector size="76" baseType="lpstr">
      <vt:lpstr>Apple Braille</vt:lpstr>
      <vt:lpstr>等线</vt:lpstr>
      <vt:lpstr>等线 Light</vt:lpstr>
      <vt:lpstr>Fira Sans Extra Condensed Medium</vt:lpstr>
      <vt:lpstr>Helios</vt:lpstr>
      <vt:lpstr>Muli</vt:lpstr>
      <vt:lpstr>PingFang SC</vt:lpstr>
      <vt:lpstr>Squada One</vt:lpstr>
      <vt:lpstr>TT Hoves Bold</vt:lpstr>
      <vt:lpstr>Arial</vt:lpstr>
      <vt:lpstr>Calibri</vt:lpstr>
      <vt:lpstr>Fira Sans Condensed Medium</vt:lpstr>
      <vt:lpstr>Nunito Light</vt:lpstr>
      <vt:lpstr>Roboto Slab Light</vt:lpstr>
      <vt:lpstr>Wingdings</vt:lpstr>
      <vt:lpstr>Office 主题​​</vt:lpstr>
      <vt:lpstr>Office Theme</vt:lpstr>
      <vt:lpstr>Insurance Plan by Slidesgo</vt:lpstr>
      <vt:lpstr>PowerPoint Presentation</vt:lpstr>
      <vt:lpstr>PowerPoint Presentation</vt:lpstr>
      <vt:lpstr>Background + Outcome</vt:lpstr>
      <vt:lpstr>PowerPoint Presentation</vt:lpstr>
      <vt:lpstr>PowerPoint Presentation</vt:lpstr>
      <vt:lpstr>PowerPoint Presentation</vt:lpstr>
      <vt:lpstr>PowerPoint Presentation</vt:lpstr>
      <vt:lpstr>PowerPoint Presentation</vt:lpstr>
      <vt:lpstr>PowerPoint Presentation</vt:lpstr>
      <vt:lpstr>Data Description</vt:lpstr>
      <vt:lpstr>PowerPoint Presentation</vt:lpstr>
      <vt:lpstr>PowerPoint Presentation</vt:lpstr>
      <vt:lpstr>PowerPoint Presentation</vt:lpstr>
      <vt:lpstr>PowerPoint Presentation</vt:lpstr>
      <vt:lpstr>PowerPoint Presentation</vt:lpstr>
      <vt:lpstr>Models 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Shiyan</dc:creator>
  <cp:lastModifiedBy>Yueheng Zhong</cp:lastModifiedBy>
  <cp:revision>142</cp:revision>
  <dcterms:created xsi:type="dcterms:W3CDTF">2022-12-12T22:45:29Z</dcterms:created>
  <dcterms:modified xsi:type="dcterms:W3CDTF">2022-12-16T16:23:05Z</dcterms:modified>
</cp:coreProperties>
</file>